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81" r:id="rId3"/>
    <p:sldId id="260" r:id="rId4"/>
    <p:sldId id="282" r:id="rId5"/>
    <p:sldId id="286" r:id="rId6"/>
    <p:sldId id="262" r:id="rId7"/>
    <p:sldId id="283" r:id="rId8"/>
    <p:sldId id="265" r:id="rId9"/>
    <p:sldId id="294" r:id="rId10"/>
    <p:sldId id="295" r:id="rId11"/>
    <p:sldId id="288" r:id="rId12"/>
    <p:sldId id="289" r:id="rId13"/>
    <p:sldId id="290" r:id="rId14"/>
    <p:sldId id="292" r:id="rId15"/>
    <p:sldId id="291" r:id="rId16"/>
    <p:sldId id="296" r:id="rId17"/>
    <p:sldId id="293" r:id="rId18"/>
    <p:sldId id="305" r:id="rId19"/>
    <p:sldId id="298" r:id="rId20"/>
    <p:sldId id="299" r:id="rId21"/>
    <p:sldId id="300" r:id="rId22"/>
    <p:sldId id="301" r:id="rId23"/>
    <p:sldId id="302" r:id="rId24"/>
    <p:sldId id="303" r:id="rId25"/>
    <p:sldId id="272" r:id="rId26"/>
    <p:sldId id="306" r:id="rId27"/>
    <p:sldId id="308" r:id="rId28"/>
    <p:sldId id="309" r:id="rId29"/>
    <p:sldId id="310" r:id="rId30"/>
    <p:sldId id="311" r:id="rId31"/>
    <p:sldId id="312" r:id="rId32"/>
    <p:sldId id="313" r:id="rId33"/>
    <p:sldId id="315" r:id="rId34"/>
    <p:sldId id="314" r:id="rId35"/>
    <p:sldId id="316" r:id="rId36"/>
    <p:sldId id="317" r:id="rId37"/>
    <p:sldId id="304" r:id="rId38"/>
    <p:sldId id="259" r:id="rId39"/>
    <p:sldId id="261" r:id="rId40"/>
    <p:sldId id="267" r:id="rId41"/>
    <p:sldId id="268" r:id="rId42"/>
    <p:sldId id="269" r:id="rId43"/>
    <p:sldId id="270" r:id="rId44"/>
    <p:sldId id="271" r:id="rId45"/>
    <p:sldId id="318" r:id="rId46"/>
    <p:sldId id="274" r:id="rId47"/>
    <p:sldId id="275"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9" autoAdjust="0"/>
    <p:restoredTop sz="61849" autoAdjust="0"/>
  </p:normalViewPr>
  <p:slideViewPr>
    <p:cSldViewPr snapToGrid="0">
      <p:cViewPr varScale="1">
        <p:scale>
          <a:sx n="71" d="100"/>
          <a:sy n="71" d="100"/>
        </p:scale>
        <p:origin x="199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DD1B39-2581-4811-A8D9-037BB60C3A0D}" type="doc">
      <dgm:prSet loTypeId="urn:microsoft.com/office/officeart/2005/8/layout/hProcess11" loCatId="process" qsTypeId="urn:microsoft.com/office/officeart/2005/8/quickstyle/simple1" qsCatId="simple" csTypeId="urn:microsoft.com/office/officeart/2005/8/colors/accent1_2" csCatId="accent1" phldr="1"/>
      <dgm:spPr/>
    </dgm:pt>
    <dgm:pt modelId="{C8C76DFE-DBC4-4164-9725-ECD4355068B0}">
      <dgm:prSet phldrT="[文本]"/>
      <dgm:spPr/>
      <dgm:t>
        <a:bodyPr/>
        <a:lstStyle/>
        <a:p>
          <a:r>
            <a:rPr lang="en-US" altLang="zh-CN" dirty="0" smtClean="0"/>
            <a:t>2006 Science</a:t>
          </a:r>
          <a:endParaRPr lang="zh-CN" altLang="en-US" dirty="0"/>
        </a:p>
      </dgm:t>
    </dgm:pt>
    <dgm:pt modelId="{8242FE5E-9E9D-4B82-BE91-FA0BEF42DB29}" type="parTrans" cxnId="{8BAB15FC-A016-4A95-BC02-F743867B0630}">
      <dgm:prSet/>
      <dgm:spPr/>
      <dgm:t>
        <a:bodyPr/>
        <a:lstStyle/>
        <a:p>
          <a:endParaRPr lang="zh-CN" altLang="en-US"/>
        </a:p>
      </dgm:t>
    </dgm:pt>
    <dgm:pt modelId="{575CCE28-62AE-4CAD-BCD8-5B1CF03D525E}" type="sibTrans" cxnId="{8BAB15FC-A016-4A95-BC02-F743867B0630}">
      <dgm:prSet/>
      <dgm:spPr/>
      <dgm:t>
        <a:bodyPr/>
        <a:lstStyle/>
        <a:p>
          <a:endParaRPr lang="zh-CN" altLang="en-US"/>
        </a:p>
      </dgm:t>
    </dgm:pt>
    <dgm:pt modelId="{880C2A94-FD43-4F9C-A564-FA756B94B740}">
      <dgm:prSet phldrT="[文本]"/>
      <dgm:spPr/>
      <dgm:t>
        <a:bodyPr/>
        <a:lstStyle/>
        <a:p>
          <a:r>
            <a:rPr lang="en-US" altLang="zh-CN" dirty="0" smtClean="0"/>
            <a:t>2012 </a:t>
          </a:r>
          <a:r>
            <a:rPr lang="en-US" altLang="zh-CN" dirty="0" err="1" smtClean="0"/>
            <a:t>ImageNet</a:t>
          </a:r>
          <a:endParaRPr lang="zh-CN" altLang="en-US" dirty="0"/>
        </a:p>
      </dgm:t>
    </dgm:pt>
    <dgm:pt modelId="{586F4BA0-1F5C-44F4-A0E6-E60A4E08799A}" type="parTrans" cxnId="{79413391-FB58-488C-99E8-AEBBA3566DFF}">
      <dgm:prSet/>
      <dgm:spPr/>
      <dgm:t>
        <a:bodyPr/>
        <a:lstStyle/>
        <a:p>
          <a:endParaRPr lang="zh-CN" altLang="en-US"/>
        </a:p>
      </dgm:t>
    </dgm:pt>
    <dgm:pt modelId="{C965B29C-EC91-4698-AD65-5DD555C6910B}" type="sibTrans" cxnId="{79413391-FB58-488C-99E8-AEBBA3566DFF}">
      <dgm:prSet/>
      <dgm:spPr/>
      <dgm:t>
        <a:bodyPr/>
        <a:lstStyle/>
        <a:p>
          <a:endParaRPr lang="zh-CN" altLang="en-US"/>
        </a:p>
      </dgm:t>
    </dgm:pt>
    <dgm:pt modelId="{A1D1E0FD-2B56-40A8-BF1A-FE709632010C}">
      <dgm:prSet phldrT="[文本]"/>
      <dgm:spPr/>
      <dgm:t>
        <a:bodyPr/>
        <a:lstStyle/>
        <a:p>
          <a:r>
            <a:rPr lang="en-US" altLang="zh-CN" dirty="0" smtClean="0"/>
            <a:t>2012 </a:t>
          </a:r>
          <a:r>
            <a:rPr lang="en-US" altLang="zh-CN" dirty="0" err="1" smtClean="0"/>
            <a:t>GoogleBrain</a:t>
          </a:r>
          <a:endParaRPr lang="zh-CN" altLang="en-US" dirty="0"/>
        </a:p>
      </dgm:t>
    </dgm:pt>
    <dgm:pt modelId="{5EE8CD66-0472-4806-8E2F-9C39CBDC998D}" type="parTrans" cxnId="{EC592E83-1EF5-4B05-B27E-9A1733485E75}">
      <dgm:prSet/>
      <dgm:spPr/>
      <dgm:t>
        <a:bodyPr/>
        <a:lstStyle/>
        <a:p>
          <a:endParaRPr lang="zh-CN" altLang="en-US"/>
        </a:p>
      </dgm:t>
    </dgm:pt>
    <dgm:pt modelId="{66FFF1B3-D283-41FE-8150-0C9A0FE7ECBE}" type="sibTrans" cxnId="{EC592E83-1EF5-4B05-B27E-9A1733485E75}">
      <dgm:prSet/>
      <dgm:spPr/>
      <dgm:t>
        <a:bodyPr/>
        <a:lstStyle/>
        <a:p>
          <a:endParaRPr lang="zh-CN" altLang="en-US"/>
        </a:p>
      </dgm:t>
    </dgm:pt>
    <dgm:pt modelId="{94C79F25-4A2F-4191-AC32-2A5664EDC003}">
      <dgm:prSet phldrT="[文本]"/>
      <dgm:spPr/>
      <dgm:t>
        <a:bodyPr/>
        <a:lstStyle/>
        <a:p>
          <a:r>
            <a:rPr lang="en-US" altLang="zh-CN" dirty="0" smtClean="0"/>
            <a:t>2014~2015 </a:t>
          </a:r>
          <a:r>
            <a:rPr lang="en-US" altLang="zh-CN" dirty="0" err="1" smtClean="0"/>
            <a:t>Baidu&amp;FB&amp;Tencent</a:t>
          </a:r>
          <a:endParaRPr lang="zh-CN" altLang="en-US" dirty="0"/>
        </a:p>
      </dgm:t>
    </dgm:pt>
    <dgm:pt modelId="{B61BB19F-6C71-4016-9F02-BAF672B7F1E7}" type="parTrans" cxnId="{2AF2A980-4D4C-403A-B136-59DD56C5C2F7}">
      <dgm:prSet/>
      <dgm:spPr/>
      <dgm:t>
        <a:bodyPr/>
        <a:lstStyle/>
        <a:p>
          <a:endParaRPr lang="zh-CN" altLang="en-US"/>
        </a:p>
      </dgm:t>
    </dgm:pt>
    <dgm:pt modelId="{3EF688B0-45EE-47F0-9D4E-6B3E5F490725}" type="sibTrans" cxnId="{2AF2A980-4D4C-403A-B136-59DD56C5C2F7}">
      <dgm:prSet/>
      <dgm:spPr/>
      <dgm:t>
        <a:bodyPr/>
        <a:lstStyle/>
        <a:p>
          <a:endParaRPr lang="zh-CN" altLang="en-US"/>
        </a:p>
      </dgm:t>
    </dgm:pt>
    <dgm:pt modelId="{BB29328C-D888-44BA-BE86-F8E75FB85495}" type="pres">
      <dgm:prSet presAssocID="{FBDD1B39-2581-4811-A8D9-037BB60C3A0D}" presName="Name0" presStyleCnt="0">
        <dgm:presLayoutVars>
          <dgm:dir/>
          <dgm:resizeHandles val="exact"/>
        </dgm:presLayoutVars>
      </dgm:prSet>
      <dgm:spPr/>
    </dgm:pt>
    <dgm:pt modelId="{423D2CC7-0A32-43C1-B4C4-573DA3C7BA95}" type="pres">
      <dgm:prSet presAssocID="{FBDD1B39-2581-4811-A8D9-037BB60C3A0D}" presName="arrow" presStyleLbl="bgShp" presStyleIdx="0" presStyleCnt="1"/>
      <dgm:spPr/>
      <dgm:t>
        <a:bodyPr/>
        <a:lstStyle/>
        <a:p>
          <a:endParaRPr lang="zh-CN" altLang="en-US"/>
        </a:p>
      </dgm:t>
    </dgm:pt>
    <dgm:pt modelId="{58FA408B-B6E9-4914-8F34-1CC005A0865D}" type="pres">
      <dgm:prSet presAssocID="{FBDD1B39-2581-4811-A8D9-037BB60C3A0D}" presName="points" presStyleCnt="0"/>
      <dgm:spPr/>
    </dgm:pt>
    <dgm:pt modelId="{0526A5F3-4048-4B90-A4F2-E3E97834FE36}" type="pres">
      <dgm:prSet presAssocID="{C8C76DFE-DBC4-4164-9725-ECD4355068B0}" presName="compositeA" presStyleCnt="0"/>
      <dgm:spPr/>
    </dgm:pt>
    <dgm:pt modelId="{86BC74EF-7218-4095-B6F9-7C97BC0F394D}" type="pres">
      <dgm:prSet presAssocID="{C8C76DFE-DBC4-4164-9725-ECD4355068B0}" presName="textA" presStyleLbl="revTx" presStyleIdx="0" presStyleCnt="4">
        <dgm:presLayoutVars>
          <dgm:bulletEnabled val="1"/>
        </dgm:presLayoutVars>
      </dgm:prSet>
      <dgm:spPr/>
      <dgm:t>
        <a:bodyPr/>
        <a:lstStyle/>
        <a:p>
          <a:endParaRPr lang="zh-CN" altLang="en-US"/>
        </a:p>
      </dgm:t>
    </dgm:pt>
    <dgm:pt modelId="{D956A8EC-D060-420D-A0C4-8613B0892E3A}" type="pres">
      <dgm:prSet presAssocID="{C8C76DFE-DBC4-4164-9725-ECD4355068B0}" presName="circleA" presStyleLbl="node1" presStyleIdx="0" presStyleCnt="4"/>
      <dgm:spPr/>
    </dgm:pt>
    <dgm:pt modelId="{513DD7B9-A757-4C81-B874-C538EDE96BF2}" type="pres">
      <dgm:prSet presAssocID="{C8C76DFE-DBC4-4164-9725-ECD4355068B0}" presName="spaceA" presStyleCnt="0"/>
      <dgm:spPr/>
    </dgm:pt>
    <dgm:pt modelId="{72F65861-BFDF-4154-BC27-850381D13233}" type="pres">
      <dgm:prSet presAssocID="{575CCE28-62AE-4CAD-BCD8-5B1CF03D525E}" presName="space" presStyleCnt="0"/>
      <dgm:spPr/>
    </dgm:pt>
    <dgm:pt modelId="{9B930586-DB64-4AD9-AC63-1A2D64ECF279}" type="pres">
      <dgm:prSet presAssocID="{880C2A94-FD43-4F9C-A564-FA756B94B740}" presName="compositeB" presStyleCnt="0"/>
      <dgm:spPr/>
    </dgm:pt>
    <dgm:pt modelId="{E2E2F006-78D5-4939-8416-ED7858E5EE3C}" type="pres">
      <dgm:prSet presAssocID="{880C2A94-FD43-4F9C-A564-FA756B94B740}" presName="textB" presStyleLbl="revTx" presStyleIdx="1" presStyleCnt="4">
        <dgm:presLayoutVars>
          <dgm:bulletEnabled val="1"/>
        </dgm:presLayoutVars>
      </dgm:prSet>
      <dgm:spPr/>
      <dgm:t>
        <a:bodyPr/>
        <a:lstStyle/>
        <a:p>
          <a:endParaRPr lang="zh-CN" altLang="en-US"/>
        </a:p>
      </dgm:t>
    </dgm:pt>
    <dgm:pt modelId="{66B5EFAA-CDE1-4B4F-BAA4-766DC41AAF32}" type="pres">
      <dgm:prSet presAssocID="{880C2A94-FD43-4F9C-A564-FA756B94B740}" presName="circleB" presStyleLbl="node1" presStyleIdx="1" presStyleCnt="4"/>
      <dgm:spPr/>
    </dgm:pt>
    <dgm:pt modelId="{36926E2C-1C06-43CE-BA1F-A1015BB65DC3}" type="pres">
      <dgm:prSet presAssocID="{880C2A94-FD43-4F9C-A564-FA756B94B740}" presName="spaceB" presStyleCnt="0"/>
      <dgm:spPr/>
    </dgm:pt>
    <dgm:pt modelId="{D6D3FFE1-E7CB-4EA1-AE28-B09526FB8190}" type="pres">
      <dgm:prSet presAssocID="{C965B29C-EC91-4698-AD65-5DD555C6910B}" presName="space" presStyleCnt="0"/>
      <dgm:spPr/>
    </dgm:pt>
    <dgm:pt modelId="{A4621C07-42EE-426F-A78F-92FFC945CE33}" type="pres">
      <dgm:prSet presAssocID="{A1D1E0FD-2B56-40A8-BF1A-FE709632010C}" presName="compositeA" presStyleCnt="0"/>
      <dgm:spPr/>
    </dgm:pt>
    <dgm:pt modelId="{5A61E3E1-F519-4541-8F23-999923DBD90F}" type="pres">
      <dgm:prSet presAssocID="{A1D1E0FD-2B56-40A8-BF1A-FE709632010C}" presName="textA" presStyleLbl="revTx" presStyleIdx="2" presStyleCnt="4">
        <dgm:presLayoutVars>
          <dgm:bulletEnabled val="1"/>
        </dgm:presLayoutVars>
      </dgm:prSet>
      <dgm:spPr/>
      <dgm:t>
        <a:bodyPr/>
        <a:lstStyle/>
        <a:p>
          <a:endParaRPr lang="zh-CN" altLang="en-US"/>
        </a:p>
      </dgm:t>
    </dgm:pt>
    <dgm:pt modelId="{2532149F-CAB8-47D2-A009-3C10DCA00C59}" type="pres">
      <dgm:prSet presAssocID="{A1D1E0FD-2B56-40A8-BF1A-FE709632010C}" presName="circleA" presStyleLbl="node1" presStyleIdx="2" presStyleCnt="4"/>
      <dgm:spPr/>
    </dgm:pt>
    <dgm:pt modelId="{B97A415D-51D9-4A68-BEAB-972DD91916BB}" type="pres">
      <dgm:prSet presAssocID="{A1D1E0FD-2B56-40A8-BF1A-FE709632010C}" presName="spaceA" presStyleCnt="0"/>
      <dgm:spPr/>
    </dgm:pt>
    <dgm:pt modelId="{82F5DDEF-B016-4ACF-9B06-9B5C78B25BEA}" type="pres">
      <dgm:prSet presAssocID="{66FFF1B3-D283-41FE-8150-0C9A0FE7ECBE}" presName="space" presStyleCnt="0"/>
      <dgm:spPr/>
    </dgm:pt>
    <dgm:pt modelId="{CD0130F0-48F5-4764-934D-D1239A6F8175}" type="pres">
      <dgm:prSet presAssocID="{94C79F25-4A2F-4191-AC32-2A5664EDC003}" presName="compositeB" presStyleCnt="0"/>
      <dgm:spPr/>
    </dgm:pt>
    <dgm:pt modelId="{17DA09F4-59F1-45B2-A24C-6D235F4F53B0}" type="pres">
      <dgm:prSet presAssocID="{94C79F25-4A2F-4191-AC32-2A5664EDC003}" presName="textB" presStyleLbl="revTx" presStyleIdx="3" presStyleCnt="4">
        <dgm:presLayoutVars>
          <dgm:bulletEnabled val="1"/>
        </dgm:presLayoutVars>
      </dgm:prSet>
      <dgm:spPr/>
      <dgm:t>
        <a:bodyPr/>
        <a:lstStyle/>
        <a:p>
          <a:endParaRPr lang="zh-CN" altLang="en-US"/>
        </a:p>
      </dgm:t>
    </dgm:pt>
    <dgm:pt modelId="{CE3DDCAC-C129-4A79-8887-826A096BAD07}" type="pres">
      <dgm:prSet presAssocID="{94C79F25-4A2F-4191-AC32-2A5664EDC003}" presName="circleB" presStyleLbl="node1" presStyleIdx="3" presStyleCnt="4"/>
      <dgm:spPr/>
    </dgm:pt>
    <dgm:pt modelId="{5877E2A4-437D-48AF-8857-E08A8DB4012F}" type="pres">
      <dgm:prSet presAssocID="{94C79F25-4A2F-4191-AC32-2A5664EDC003}" presName="spaceB" presStyleCnt="0"/>
      <dgm:spPr/>
    </dgm:pt>
  </dgm:ptLst>
  <dgm:cxnLst>
    <dgm:cxn modelId="{EC592E83-1EF5-4B05-B27E-9A1733485E75}" srcId="{FBDD1B39-2581-4811-A8D9-037BB60C3A0D}" destId="{A1D1E0FD-2B56-40A8-BF1A-FE709632010C}" srcOrd="2" destOrd="0" parTransId="{5EE8CD66-0472-4806-8E2F-9C39CBDC998D}" sibTransId="{66FFF1B3-D283-41FE-8150-0C9A0FE7ECBE}"/>
    <dgm:cxn modelId="{37AC79B7-B1C1-4A81-850E-7EE9F6093658}" type="presOf" srcId="{FBDD1B39-2581-4811-A8D9-037BB60C3A0D}" destId="{BB29328C-D888-44BA-BE86-F8E75FB85495}" srcOrd="0" destOrd="0" presId="urn:microsoft.com/office/officeart/2005/8/layout/hProcess11"/>
    <dgm:cxn modelId="{FCD5E258-A31B-42CD-A1AE-9DD66AB6A056}" type="presOf" srcId="{C8C76DFE-DBC4-4164-9725-ECD4355068B0}" destId="{86BC74EF-7218-4095-B6F9-7C97BC0F394D}" srcOrd="0" destOrd="0" presId="urn:microsoft.com/office/officeart/2005/8/layout/hProcess11"/>
    <dgm:cxn modelId="{79413391-FB58-488C-99E8-AEBBA3566DFF}" srcId="{FBDD1B39-2581-4811-A8D9-037BB60C3A0D}" destId="{880C2A94-FD43-4F9C-A564-FA756B94B740}" srcOrd="1" destOrd="0" parTransId="{586F4BA0-1F5C-44F4-A0E6-E60A4E08799A}" sibTransId="{C965B29C-EC91-4698-AD65-5DD555C6910B}"/>
    <dgm:cxn modelId="{7EF2F72C-35D5-4485-8423-C7395E3523EB}" type="presOf" srcId="{94C79F25-4A2F-4191-AC32-2A5664EDC003}" destId="{17DA09F4-59F1-45B2-A24C-6D235F4F53B0}" srcOrd="0" destOrd="0" presId="urn:microsoft.com/office/officeart/2005/8/layout/hProcess11"/>
    <dgm:cxn modelId="{360F13B8-A8F3-4350-ADA7-037723B42155}" type="presOf" srcId="{A1D1E0FD-2B56-40A8-BF1A-FE709632010C}" destId="{5A61E3E1-F519-4541-8F23-999923DBD90F}" srcOrd="0" destOrd="0" presId="urn:microsoft.com/office/officeart/2005/8/layout/hProcess11"/>
    <dgm:cxn modelId="{B31A584D-FBFF-4938-AA4D-675CD5857166}" type="presOf" srcId="{880C2A94-FD43-4F9C-A564-FA756B94B740}" destId="{E2E2F006-78D5-4939-8416-ED7858E5EE3C}" srcOrd="0" destOrd="0" presId="urn:microsoft.com/office/officeart/2005/8/layout/hProcess11"/>
    <dgm:cxn modelId="{2AF2A980-4D4C-403A-B136-59DD56C5C2F7}" srcId="{FBDD1B39-2581-4811-A8D9-037BB60C3A0D}" destId="{94C79F25-4A2F-4191-AC32-2A5664EDC003}" srcOrd="3" destOrd="0" parTransId="{B61BB19F-6C71-4016-9F02-BAF672B7F1E7}" sibTransId="{3EF688B0-45EE-47F0-9D4E-6B3E5F490725}"/>
    <dgm:cxn modelId="{8BAB15FC-A016-4A95-BC02-F743867B0630}" srcId="{FBDD1B39-2581-4811-A8D9-037BB60C3A0D}" destId="{C8C76DFE-DBC4-4164-9725-ECD4355068B0}" srcOrd="0" destOrd="0" parTransId="{8242FE5E-9E9D-4B82-BE91-FA0BEF42DB29}" sibTransId="{575CCE28-62AE-4CAD-BCD8-5B1CF03D525E}"/>
    <dgm:cxn modelId="{5D9D746D-62E3-4C29-88A0-64FC556349C7}" type="presParOf" srcId="{BB29328C-D888-44BA-BE86-F8E75FB85495}" destId="{423D2CC7-0A32-43C1-B4C4-573DA3C7BA95}" srcOrd="0" destOrd="0" presId="urn:microsoft.com/office/officeart/2005/8/layout/hProcess11"/>
    <dgm:cxn modelId="{1EAD3296-A97B-492D-B8E1-47E9E51DD735}" type="presParOf" srcId="{BB29328C-D888-44BA-BE86-F8E75FB85495}" destId="{58FA408B-B6E9-4914-8F34-1CC005A0865D}" srcOrd="1" destOrd="0" presId="urn:microsoft.com/office/officeart/2005/8/layout/hProcess11"/>
    <dgm:cxn modelId="{4ABF05BB-AA72-4FEE-B665-5BB00F63C4B8}" type="presParOf" srcId="{58FA408B-B6E9-4914-8F34-1CC005A0865D}" destId="{0526A5F3-4048-4B90-A4F2-E3E97834FE36}" srcOrd="0" destOrd="0" presId="urn:microsoft.com/office/officeart/2005/8/layout/hProcess11"/>
    <dgm:cxn modelId="{7119537F-F5EE-4287-BEDF-61C1F273813D}" type="presParOf" srcId="{0526A5F3-4048-4B90-A4F2-E3E97834FE36}" destId="{86BC74EF-7218-4095-B6F9-7C97BC0F394D}" srcOrd="0" destOrd="0" presId="urn:microsoft.com/office/officeart/2005/8/layout/hProcess11"/>
    <dgm:cxn modelId="{6BA3806E-C878-4249-8C75-F1F785F1F27F}" type="presParOf" srcId="{0526A5F3-4048-4B90-A4F2-E3E97834FE36}" destId="{D956A8EC-D060-420D-A0C4-8613B0892E3A}" srcOrd="1" destOrd="0" presId="urn:microsoft.com/office/officeart/2005/8/layout/hProcess11"/>
    <dgm:cxn modelId="{569A8FB3-0BD1-4559-BEAC-5717F7C76AC9}" type="presParOf" srcId="{0526A5F3-4048-4B90-A4F2-E3E97834FE36}" destId="{513DD7B9-A757-4C81-B874-C538EDE96BF2}" srcOrd="2" destOrd="0" presId="urn:microsoft.com/office/officeart/2005/8/layout/hProcess11"/>
    <dgm:cxn modelId="{5D9C805E-428B-45AD-937D-063EBBE49459}" type="presParOf" srcId="{58FA408B-B6E9-4914-8F34-1CC005A0865D}" destId="{72F65861-BFDF-4154-BC27-850381D13233}" srcOrd="1" destOrd="0" presId="urn:microsoft.com/office/officeart/2005/8/layout/hProcess11"/>
    <dgm:cxn modelId="{600C8AE5-E384-4B61-911C-3B72D024B63B}" type="presParOf" srcId="{58FA408B-B6E9-4914-8F34-1CC005A0865D}" destId="{9B930586-DB64-4AD9-AC63-1A2D64ECF279}" srcOrd="2" destOrd="0" presId="urn:microsoft.com/office/officeart/2005/8/layout/hProcess11"/>
    <dgm:cxn modelId="{83D7237B-FEE0-4900-A766-48036372FA2F}" type="presParOf" srcId="{9B930586-DB64-4AD9-AC63-1A2D64ECF279}" destId="{E2E2F006-78D5-4939-8416-ED7858E5EE3C}" srcOrd="0" destOrd="0" presId="urn:microsoft.com/office/officeart/2005/8/layout/hProcess11"/>
    <dgm:cxn modelId="{E48385E6-7756-4FC1-AB88-65791E52C3CA}" type="presParOf" srcId="{9B930586-DB64-4AD9-AC63-1A2D64ECF279}" destId="{66B5EFAA-CDE1-4B4F-BAA4-766DC41AAF32}" srcOrd="1" destOrd="0" presId="urn:microsoft.com/office/officeart/2005/8/layout/hProcess11"/>
    <dgm:cxn modelId="{93165D1D-A189-40E5-83C1-237D05663BFE}" type="presParOf" srcId="{9B930586-DB64-4AD9-AC63-1A2D64ECF279}" destId="{36926E2C-1C06-43CE-BA1F-A1015BB65DC3}" srcOrd="2" destOrd="0" presId="urn:microsoft.com/office/officeart/2005/8/layout/hProcess11"/>
    <dgm:cxn modelId="{39F3CCBF-9129-4520-90B6-5AB75DEFAE67}" type="presParOf" srcId="{58FA408B-B6E9-4914-8F34-1CC005A0865D}" destId="{D6D3FFE1-E7CB-4EA1-AE28-B09526FB8190}" srcOrd="3" destOrd="0" presId="urn:microsoft.com/office/officeart/2005/8/layout/hProcess11"/>
    <dgm:cxn modelId="{87737822-DDCD-43BF-A339-262F591A1C25}" type="presParOf" srcId="{58FA408B-B6E9-4914-8F34-1CC005A0865D}" destId="{A4621C07-42EE-426F-A78F-92FFC945CE33}" srcOrd="4" destOrd="0" presId="urn:microsoft.com/office/officeart/2005/8/layout/hProcess11"/>
    <dgm:cxn modelId="{BC1A2757-7899-4D3E-85B0-839936C53661}" type="presParOf" srcId="{A4621C07-42EE-426F-A78F-92FFC945CE33}" destId="{5A61E3E1-F519-4541-8F23-999923DBD90F}" srcOrd="0" destOrd="0" presId="urn:microsoft.com/office/officeart/2005/8/layout/hProcess11"/>
    <dgm:cxn modelId="{F00A7AFE-0C3A-48FD-AC2D-D89046486697}" type="presParOf" srcId="{A4621C07-42EE-426F-A78F-92FFC945CE33}" destId="{2532149F-CAB8-47D2-A009-3C10DCA00C59}" srcOrd="1" destOrd="0" presId="urn:microsoft.com/office/officeart/2005/8/layout/hProcess11"/>
    <dgm:cxn modelId="{856B6670-CACC-4E62-A054-71CC29871904}" type="presParOf" srcId="{A4621C07-42EE-426F-A78F-92FFC945CE33}" destId="{B97A415D-51D9-4A68-BEAB-972DD91916BB}" srcOrd="2" destOrd="0" presId="urn:microsoft.com/office/officeart/2005/8/layout/hProcess11"/>
    <dgm:cxn modelId="{65A55DC8-6890-413C-86E0-CAF40FFFA76B}" type="presParOf" srcId="{58FA408B-B6E9-4914-8F34-1CC005A0865D}" destId="{82F5DDEF-B016-4ACF-9B06-9B5C78B25BEA}" srcOrd="5" destOrd="0" presId="urn:microsoft.com/office/officeart/2005/8/layout/hProcess11"/>
    <dgm:cxn modelId="{56D3B555-DB3D-49D6-9202-5AB246857E36}" type="presParOf" srcId="{58FA408B-B6E9-4914-8F34-1CC005A0865D}" destId="{CD0130F0-48F5-4764-934D-D1239A6F8175}" srcOrd="6" destOrd="0" presId="urn:microsoft.com/office/officeart/2005/8/layout/hProcess11"/>
    <dgm:cxn modelId="{B50249E4-FF28-4471-93AA-0B851BA6C986}" type="presParOf" srcId="{CD0130F0-48F5-4764-934D-D1239A6F8175}" destId="{17DA09F4-59F1-45B2-A24C-6D235F4F53B0}" srcOrd="0" destOrd="0" presId="urn:microsoft.com/office/officeart/2005/8/layout/hProcess11"/>
    <dgm:cxn modelId="{2FBF8B81-F15F-45B2-9F5E-820125C63D03}" type="presParOf" srcId="{CD0130F0-48F5-4764-934D-D1239A6F8175}" destId="{CE3DDCAC-C129-4A79-8887-826A096BAD07}" srcOrd="1" destOrd="0" presId="urn:microsoft.com/office/officeart/2005/8/layout/hProcess11"/>
    <dgm:cxn modelId="{327292CC-FB7E-483F-B7DF-6E85A8D5A4CA}" type="presParOf" srcId="{CD0130F0-48F5-4764-934D-D1239A6F8175}" destId="{5877E2A4-437D-48AF-8857-E08A8DB4012F}"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3D2CC7-0A32-43C1-B4C4-573DA3C7BA95}">
      <dsp:nvSpPr>
        <dsp:cNvPr id="0" name=""/>
        <dsp:cNvSpPr/>
      </dsp:nvSpPr>
      <dsp:spPr>
        <a:xfrm>
          <a:off x="0" y="984488"/>
          <a:ext cx="5993317" cy="1312651"/>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BC74EF-7218-4095-B6F9-7C97BC0F394D}">
      <dsp:nvSpPr>
        <dsp:cNvPr id="0" name=""/>
        <dsp:cNvSpPr/>
      </dsp:nvSpPr>
      <dsp:spPr>
        <a:xfrm>
          <a:off x="2699" y="0"/>
          <a:ext cx="1298454" cy="1312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88950">
            <a:lnSpc>
              <a:spcPct val="90000"/>
            </a:lnSpc>
            <a:spcBef>
              <a:spcPct val="0"/>
            </a:spcBef>
            <a:spcAft>
              <a:spcPct val="35000"/>
            </a:spcAft>
          </a:pPr>
          <a:r>
            <a:rPr lang="en-US" altLang="zh-CN" sz="1100" kern="1200" dirty="0" smtClean="0"/>
            <a:t>2006 Science</a:t>
          </a:r>
          <a:endParaRPr lang="zh-CN" altLang="en-US" sz="1100" kern="1200" dirty="0"/>
        </a:p>
      </dsp:txBody>
      <dsp:txXfrm>
        <a:off x="2699" y="0"/>
        <a:ext cx="1298454" cy="1312651"/>
      </dsp:txXfrm>
    </dsp:sp>
    <dsp:sp modelId="{D956A8EC-D060-420D-A0C4-8613B0892E3A}">
      <dsp:nvSpPr>
        <dsp:cNvPr id="0" name=""/>
        <dsp:cNvSpPr/>
      </dsp:nvSpPr>
      <dsp:spPr>
        <a:xfrm>
          <a:off x="487845" y="1476732"/>
          <a:ext cx="328162" cy="3281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E2F006-78D5-4939-8416-ED7858E5EE3C}">
      <dsp:nvSpPr>
        <dsp:cNvPr id="0" name=""/>
        <dsp:cNvSpPr/>
      </dsp:nvSpPr>
      <dsp:spPr>
        <a:xfrm>
          <a:off x="1366077" y="1968976"/>
          <a:ext cx="1298454" cy="1312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lvl="0" algn="ctr" defTabSz="488950">
            <a:lnSpc>
              <a:spcPct val="90000"/>
            </a:lnSpc>
            <a:spcBef>
              <a:spcPct val="0"/>
            </a:spcBef>
            <a:spcAft>
              <a:spcPct val="35000"/>
            </a:spcAft>
          </a:pPr>
          <a:r>
            <a:rPr lang="en-US" altLang="zh-CN" sz="1100" kern="1200" dirty="0" smtClean="0"/>
            <a:t>2012 </a:t>
          </a:r>
          <a:r>
            <a:rPr lang="en-US" altLang="zh-CN" sz="1100" kern="1200" dirty="0" err="1" smtClean="0"/>
            <a:t>ImageNet</a:t>
          </a:r>
          <a:endParaRPr lang="zh-CN" altLang="en-US" sz="1100" kern="1200" dirty="0"/>
        </a:p>
      </dsp:txBody>
      <dsp:txXfrm>
        <a:off x="1366077" y="1968976"/>
        <a:ext cx="1298454" cy="1312651"/>
      </dsp:txXfrm>
    </dsp:sp>
    <dsp:sp modelId="{66B5EFAA-CDE1-4B4F-BAA4-766DC41AAF32}">
      <dsp:nvSpPr>
        <dsp:cNvPr id="0" name=""/>
        <dsp:cNvSpPr/>
      </dsp:nvSpPr>
      <dsp:spPr>
        <a:xfrm>
          <a:off x="1851222" y="1476732"/>
          <a:ext cx="328162" cy="3281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61E3E1-F519-4541-8F23-999923DBD90F}">
      <dsp:nvSpPr>
        <dsp:cNvPr id="0" name=""/>
        <dsp:cNvSpPr/>
      </dsp:nvSpPr>
      <dsp:spPr>
        <a:xfrm>
          <a:off x="2729454" y="0"/>
          <a:ext cx="1298454" cy="1312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88950">
            <a:lnSpc>
              <a:spcPct val="90000"/>
            </a:lnSpc>
            <a:spcBef>
              <a:spcPct val="0"/>
            </a:spcBef>
            <a:spcAft>
              <a:spcPct val="35000"/>
            </a:spcAft>
          </a:pPr>
          <a:r>
            <a:rPr lang="en-US" altLang="zh-CN" sz="1100" kern="1200" dirty="0" smtClean="0"/>
            <a:t>2012 </a:t>
          </a:r>
          <a:r>
            <a:rPr lang="en-US" altLang="zh-CN" sz="1100" kern="1200" dirty="0" err="1" smtClean="0"/>
            <a:t>GoogleBrain</a:t>
          </a:r>
          <a:endParaRPr lang="zh-CN" altLang="en-US" sz="1100" kern="1200" dirty="0"/>
        </a:p>
      </dsp:txBody>
      <dsp:txXfrm>
        <a:off x="2729454" y="0"/>
        <a:ext cx="1298454" cy="1312651"/>
      </dsp:txXfrm>
    </dsp:sp>
    <dsp:sp modelId="{2532149F-CAB8-47D2-A009-3C10DCA00C59}">
      <dsp:nvSpPr>
        <dsp:cNvPr id="0" name=""/>
        <dsp:cNvSpPr/>
      </dsp:nvSpPr>
      <dsp:spPr>
        <a:xfrm>
          <a:off x="3214600" y="1476732"/>
          <a:ext cx="328162" cy="3281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DA09F4-59F1-45B2-A24C-6D235F4F53B0}">
      <dsp:nvSpPr>
        <dsp:cNvPr id="0" name=""/>
        <dsp:cNvSpPr/>
      </dsp:nvSpPr>
      <dsp:spPr>
        <a:xfrm>
          <a:off x="4092831" y="1968976"/>
          <a:ext cx="1298454" cy="1312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lvl="0" algn="ctr" defTabSz="488950">
            <a:lnSpc>
              <a:spcPct val="90000"/>
            </a:lnSpc>
            <a:spcBef>
              <a:spcPct val="0"/>
            </a:spcBef>
            <a:spcAft>
              <a:spcPct val="35000"/>
            </a:spcAft>
          </a:pPr>
          <a:r>
            <a:rPr lang="en-US" altLang="zh-CN" sz="1100" kern="1200" dirty="0" smtClean="0"/>
            <a:t>2014~2015 </a:t>
          </a:r>
          <a:r>
            <a:rPr lang="en-US" altLang="zh-CN" sz="1100" kern="1200" dirty="0" err="1" smtClean="0"/>
            <a:t>Baidu&amp;FB&amp;Tencent</a:t>
          </a:r>
          <a:endParaRPr lang="zh-CN" altLang="en-US" sz="1100" kern="1200" dirty="0"/>
        </a:p>
      </dsp:txBody>
      <dsp:txXfrm>
        <a:off x="4092831" y="1968976"/>
        <a:ext cx="1298454" cy="1312651"/>
      </dsp:txXfrm>
    </dsp:sp>
    <dsp:sp modelId="{CE3DDCAC-C129-4A79-8887-826A096BAD07}">
      <dsp:nvSpPr>
        <dsp:cNvPr id="0" name=""/>
        <dsp:cNvSpPr/>
      </dsp:nvSpPr>
      <dsp:spPr>
        <a:xfrm>
          <a:off x="4577977" y="1476732"/>
          <a:ext cx="328162" cy="3281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FC11E8-75D8-4C06-8EDE-6679B4AD56FC}" type="datetimeFigureOut">
              <a:rPr lang="zh-CN" altLang="en-US" smtClean="0"/>
              <a:t>2019/6/6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44520-D0FB-454A-ABE6-7E2122FA2B5E}" type="slidenum">
              <a:rPr lang="zh-CN" altLang="en-US" smtClean="0"/>
              <a:t>‹#›</a:t>
            </a:fld>
            <a:endParaRPr lang="zh-CN" altLang="en-US"/>
          </a:p>
        </p:txBody>
      </p:sp>
    </p:spTree>
    <p:extLst>
      <p:ext uri="{BB962C8B-B14F-4D97-AF65-F5344CB8AC3E}">
        <p14:creationId xmlns:p14="http://schemas.microsoft.com/office/powerpoint/2010/main" val="1720321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km.oa.com/group/aigroup/articles/show/258261"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blog.csdn.net/zouxy09/article/details/8781543"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zh.wikipedia.org/wiki/%E5%87%BD%E6%95%B0" TargetMode="External"/><Relationship Id="rId13" Type="http://schemas.openxmlformats.org/officeDocument/2006/relationships/hyperlink" Target="https://zh.wikipedia.org/wiki/%E6%A0%87%E5%87%86%E5%B7%AE" TargetMode="External"/><Relationship Id="rId3" Type="http://schemas.openxmlformats.org/officeDocument/2006/relationships/hyperlink" Target="https://zh.wikipedia.org/wiki/%E5%88%86%E5%AD%90" TargetMode="External"/><Relationship Id="rId7" Type="http://schemas.openxmlformats.org/officeDocument/2006/relationships/hyperlink" Target="https://zh.wikipedia.org/wiki/%E7%A2%B0%E6%92%9E" TargetMode="External"/><Relationship Id="rId12" Type="http://schemas.openxmlformats.org/officeDocument/2006/relationships/hyperlink" Target="https://zh.wikipedia.org/wiki/%E6%AD%A3%E6%80%81%E5%88%86%E5%B8%83"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zh.wikipedia.org/wiki/%E9%80%9F%E5%BA%A6" TargetMode="External"/><Relationship Id="rId11" Type="http://schemas.openxmlformats.org/officeDocument/2006/relationships/hyperlink" Target="https://zh.wikipedia.org/wiki/%E5%90%91%E9%87%8F" TargetMode="External"/><Relationship Id="rId5" Type="http://schemas.openxmlformats.org/officeDocument/2006/relationships/hyperlink" Target="https://zh.wikipedia.org/wiki/%E8%BF%90%E5%8A%A8" TargetMode="External"/><Relationship Id="rId10" Type="http://schemas.openxmlformats.org/officeDocument/2006/relationships/hyperlink" Target="https://zh.wikipedia.org/wiki/%E8%B7%AF%E5%BE%B7%E7%BB%B4%E5%B8%8C%C2%B7%E7%8E%BB%E5%B0%94%E5%85%B9%E6%9B%BC" TargetMode="External"/><Relationship Id="rId4" Type="http://schemas.openxmlformats.org/officeDocument/2006/relationships/hyperlink" Target="https://zh.wikipedia.org/wiki/%E5%8E%9F%E5%AD%90" TargetMode="External"/><Relationship Id="rId9" Type="http://schemas.openxmlformats.org/officeDocument/2006/relationships/hyperlink" Target="https://zh.wikipedia.org/wiki/%E8%A9%B9%E5%A7%86%E6%96%AF%C2%B7%E9%BA%A6%E5%85%8B%E6%96%AF%E9%9F%A6"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(1) James</a:t>
            </a:r>
            <a:r>
              <a:rPr lang="zh-CN" altLang="en-US" sz="1200" b="0" i="0" kern="1200" dirty="0" smtClean="0">
                <a:solidFill>
                  <a:schemeClr val="tx1"/>
                </a:solidFill>
                <a:effectLst/>
                <a:latin typeface="+mn-lt"/>
                <a:ea typeface="+mn-ea"/>
                <a:cs typeface="+mn-cs"/>
              </a:rPr>
              <a:t>关于神经元是相互连接的发现。</a:t>
            </a:r>
          </a:p>
          <a:p>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(2) McCulloch </a:t>
            </a:r>
            <a:r>
              <a:rPr lang="zh-CN" altLang="en-US" sz="1200" b="0" i="0" kern="1200" dirty="0" smtClean="0">
                <a:solidFill>
                  <a:schemeClr val="tx1"/>
                </a:solidFill>
                <a:effectLst/>
                <a:latin typeface="+mn-lt"/>
                <a:ea typeface="+mn-ea"/>
                <a:cs typeface="+mn-cs"/>
              </a:rPr>
              <a:t>与</a:t>
            </a:r>
            <a:r>
              <a:rPr lang="en-US" altLang="zh-CN" sz="1200" b="0" i="0" kern="1200" dirty="0" smtClean="0">
                <a:solidFill>
                  <a:schemeClr val="tx1"/>
                </a:solidFill>
                <a:effectLst/>
                <a:latin typeface="+mn-lt"/>
                <a:ea typeface="+mn-ea"/>
                <a:cs typeface="+mn-cs"/>
              </a:rPr>
              <a:t>Pitts </a:t>
            </a:r>
            <a:r>
              <a:rPr lang="zh-CN" altLang="en-US" sz="1200" b="0" i="0" kern="1200" dirty="0" smtClean="0">
                <a:solidFill>
                  <a:schemeClr val="tx1"/>
                </a:solidFill>
                <a:effectLst/>
                <a:latin typeface="+mn-lt"/>
                <a:ea typeface="+mn-ea"/>
                <a:cs typeface="+mn-cs"/>
              </a:rPr>
              <a:t>关于神经元工作方式是“兴奋”和“抑制”的发现。</a:t>
            </a:r>
          </a:p>
          <a:p>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(3) </a:t>
            </a:r>
            <a:r>
              <a:rPr lang="en-US" altLang="zh-CN" sz="1200" b="0" i="0" kern="1200" dirty="0" err="1" smtClean="0">
                <a:solidFill>
                  <a:schemeClr val="tx1"/>
                </a:solidFill>
                <a:effectLst/>
                <a:latin typeface="+mn-lt"/>
                <a:ea typeface="+mn-ea"/>
                <a:cs typeface="+mn-cs"/>
              </a:rPr>
              <a:t>Hebb</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的学习律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神经元相互连接强度的变化</a:t>
            </a:r>
            <a:r>
              <a:rPr lang="en-US" altLang="zh-CN" sz="1200" b="0" i="0" kern="1200" dirty="0" smtClean="0">
                <a:solidFill>
                  <a:schemeClr val="tx1"/>
                </a:solidFill>
                <a:effectLst/>
                <a:latin typeface="+mn-lt"/>
                <a:ea typeface="+mn-ea"/>
                <a:cs typeface="+mn-cs"/>
              </a:rPr>
              <a:t>)</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1981 </a:t>
            </a:r>
            <a:r>
              <a:rPr lang="zh-CN" altLang="en-US" sz="1200" b="0" i="0" kern="1200" dirty="0" smtClean="0">
                <a:solidFill>
                  <a:schemeClr val="tx1"/>
                </a:solidFill>
                <a:effectLst/>
                <a:latin typeface="+mn-lt"/>
                <a:ea typeface="+mn-ea"/>
                <a:cs typeface="+mn-cs"/>
              </a:rPr>
              <a:t>年的诺贝尔医学奖，颁发给了 </a:t>
            </a:r>
            <a:r>
              <a:rPr lang="en-US" altLang="zh-CN" sz="1200" b="0" i="0" kern="1200" dirty="0" smtClean="0">
                <a:solidFill>
                  <a:schemeClr val="tx1"/>
                </a:solidFill>
                <a:effectLst/>
                <a:latin typeface="+mn-lt"/>
                <a:ea typeface="+mn-ea"/>
                <a:cs typeface="+mn-cs"/>
              </a:rPr>
              <a:t>David Hubel</a:t>
            </a:r>
            <a:r>
              <a:rPr lang="zh-CN" altLang="en-US" sz="1200" b="0" i="0" kern="1200" dirty="0" smtClean="0">
                <a:solidFill>
                  <a:schemeClr val="tx1"/>
                </a:solidFill>
                <a:effectLst/>
                <a:latin typeface="+mn-lt"/>
                <a:ea typeface="+mn-ea"/>
                <a:cs typeface="+mn-cs"/>
              </a:rPr>
              <a:t>（出生于加拿大的美国神经生物学家） 和</a:t>
            </a:r>
            <a:r>
              <a:rPr lang="en-US" altLang="zh-CN" sz="1200" b="0" i="0" kern="1200" dirty="0" err="1" smtClean="0">
                <a:solidFill>
                  <a:schemeClr val="tx1"/>
                </a:solidFill>
                <a:effectLst/>
                <a:latin typeface="+mn-lt"/>
                <a:ea typeface="+mn-ea"/>
                <a:cs typeface="+mn-cs"/>
              </a:rPr>
              <a:t>TorstenWiesel</a:t>
            </a:r>
            <a:r>
              <a:rPr lang="zh-CN" altLang="en-US" sz="1200" b="0" i="0" kern="1200" dirty="0" smtClean="0">
                <a:solidFill>
                  <a:schemeClr val="tx1"/>
                </a:solidFill>
                <a:effectLst/>
                <a:latin typeface="+mn-lt"/>
                <a:ea typeface="+mn-ea"/>
                <a:cs typeface="+mn-cs"/>
              </a:rPr>
              <a:t>，以及 </a:t>
            </a:r>
            <a:r>
              <a:rPr lang="en-US" altLang="zh-CN" sz="1200" b="0" i="0" kern="1200" dirty="0" smtClean="0">
                <a:solidFill>
                  <a:schemeClr val="tx1"/>
                </a:solidFill>
                <a:effectLst/>
                <a:latin typeface="+mn-lt"/>
                <a:ea typeface="+mn-ea"/>
                <a:cs typeface="+mn-cs"/>
              </a:rPr>
              <a:t>Roger Sperry</a:t>
            </a:r>
            <a:r>
              <a:rPr lang="zh-CN" altLang="en-US" sz="1200" b="0" i="0" kern="1200" dirty="0" smtClean="0">
                <a:solidFill>
                  <a:schemeClr val="tx1"/>
                </a:solidFill>
                <a:effectLst/>
                <a:latin typeface="+mn-lt"/>
                <a:ea typeface="+mn-ea"/>
                <a:cs typeface="+mn-cs"/>
              </a:rPr>
              <a:t>。前两位的主要贡献，是“发现了视觉系统的信息处理”：可视皮层是分级的：</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1995</a:t>
            </a:r>
            <a:r>
              <a:rPr lang="zh-CN" altLang="en-US" sz="1200" b="0" i="0" kern="1200" dirty="0" smtClean="0">
                <a:solidFill>
                  <a:schemeClr val="tx1"/>
                </a:solidFill>
                <a:effectLst/>
                <a:latin typeface="+mn-lt"/>
                <a:ea typeface="+mn-ea"/>
                <a:cs typeface="+mn-cs"/>
              </a:rPr>
              <a:t>年前后，</a:t>
            </a:r>
            <a:r>
              <a:rPr lang="en-US" altLang="zh-CN" sz="1200" b="0" i="0" kern="1200" dirty="0" smtClean="0">
                <a:solidFill>
                  <a:schemeClr val="tx1"/>
                </a:solidFill>
                <a:effectLst/>
                <a:latin typeface="+mn-lt"/>
                <a:ea typeface="+mn-ea"/>
                <a:cs typeface="+mn-cs"/>
              </a:rPr>
              <a:t>Bruno </a:t>
            </a:r>
            <a:r>
              <a:rPr lang="en-US" altLang="zh-CN" sz="1200" b="0" i="0" kern="1200" dirty="0" err="1" smtClean="0">
                <a:solidFill>
                  <a:schemeClr val="tx1"/>
                </a:solidFill>
                <a:effectLst/>
                <a:latin typeface="+mn-lt"/>
                <a:ea typeface="+mn-ea"/>
                <a:cs typeface="+mn-cs"/>
              </a:rPr>
              <a:t>Olshausen</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David Field[8]</a:t>
            </a:r>
            <a:r>
              <a:rPr lang="zh-CN" altLang="en-US" sz="1200" b="0" i="0" kern="1200" dirty="0" smtClean="0">
                <a:solidFill>
                  <a:schemeClr val="tx1"/>
                </a:solidFill>
                <a:effectLst/>
                <a:latin typeface="+mn-lt"/>
                <a:ea typeface="+mn-ea"/>
                <a:cs typeface="+mn-cs"/>
              </a:rPr>
              <a:t>收集了很多黑白风景照，从这些照片中找到了</a:t>
            </a:r>
            <a:r>
              <a:rPr lang="en-US" altLang="zh-CN" sz="1200" b="0" i="0" kern="1200" dirty="0" smtClean="0">
                <a:solidFill>
                  <a:schemeClr val="tx1"/>
                </a:solidFill>
                <a:effectLst/>
                <a:latin typeface="+mn-lt"/>
                <a:ea typeface="+mn-ea"/>
                <a:cs typeface="+mn-cs"/>
              </a:rPr>
              <a:t>400</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16*16</a:t>
            </a:r>
            <a:r>
              <a:rPr lang="zh-CN" altLang="en-US" sz="1200" b="0" i="0" kern="1200" dirty="0" smtClean="0">
                <a:solidFill>
                  <a:schemeClr val="tx1"/>
                </a:solidFill>
                <a:effectLst/>
                <a:latin typeface="+mn-lt"/>
                <a:ea typeface="+mn-ea"/>
                <a:cs typeface="+mn-cs"/>
              </a:rPr>
              <a:t>的基本碎片，然后从照片中再找到其他一些同样大小的碎片，希望将其他碎片表示为这</a:t>
            </a:r>
            <a:r>
              <a:rPr lang="en-US" altLang="zh-CN" sz="1200" b="0" i="0" kern="1200" dirty="0" smtClean="0">
                <a:solidFill>
                  <a:schemeClr val="tx1"/>
                </a:solidFill>
                <a:effectLst/>
                <a:latin typeface="+mn-lt"/>
                <a:ea typeface="+mn-ea"/>
                <a:cs typeface="+mn-cs"/>
              </a:rPr>
              <a:t>400</a:t>
            </a:r>
            <a:r>
              <a:rPr lang="zh-CN" altLang="en-US" sz="1200" b="0" i="0" kern="1200" dirty="0" smtClean="0">
                <a:solidFill>
                  <a:schemeClr val="tx1"/>
                </a:solidFill>
                <a:effectLst/>
                <a:latin typeface="+mn-lt"/>
                <a:ea typeface="+mn-ea"/>
                <a:cs typeface="+mn-cs"/>
              </a:rPr>
              <a:t>个基本碎片的线性组合，并使误差尽可能小，使用的碎片尽可能少。表示完成后，再固定其他碎片，选择更合适的基本碎片组合优化近似结果。反复迭代后，得到了可以表示其他碎片的最佳的基本碎片组合。他们发现，这些基本碎片组合都是不同物体不同方向的边缘线。</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。例如，单词集合和句子的对应是多对一的，句子和语义的对应又是多对一的，语义和意图的对应还是多对一的，这是个层级体系。</a:t>
            </a:r>
          </a:p>
          <a:p>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3</a:t>
            </a:fld>
            <a:endParaRPr lang="zh-CN" altLang="en-US"/>
          </a:p>
        </p:txBody>
      </p:sp>
    </p:spTree>
    <p:extLst>
      <p:ext uri="{BB962C8B-B14F-4D97-AF65-F5344CB8AC3E}">
        <p14:creationId xmlns:p14="http://schemas.microsoft.com/office/powerpoint/2010/main" val="1348583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过拟合的时候，拟合函数的系数往往非常大，而正则化是通过约束参数的范数使其不要太大，所以可以在一定程度上减少过拟合情况。</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这样就可以将人对这个模型的先验知识融入到模型的学习当中，强行地让学习到的模型具有人想要的特性，例如稀疏、低秩、平滑等等。贝叶斯估计的角度来看，规则化项对应于模型的先验概率，或者叫做惩罚项</a:t>
            </a:r>
            <a:endParaRPr lang="en-US" altLang="zh-CN" sz="1200" b="0" i="0" kern="1200" dirty="0" smtClean="0">
              <a:solidFill>
                <a:schemeClr val="tx1"/>
              </a:solidFill>
              <a:effectLst/>
              <a:latin typeface="+mn-lt"/>
              <a:ea typeface="+mn-ea"/>
              <a:cs typeface="+mn-cs"/>
            </a:endParaRPr>
          </a:p>
          <a:p>
            <a:endParaRPr lang="en-US" altLang="zh-CN" dirty="0" smtClean="0"/>
          </a:p>
          <a:p>
            <a:r>
              <a:rPr lang="zh-CN" altLang="en-US" sz="1200" b="0" i="0" kern="1200" dirty="0" smtClean="0">
                <a:solidFill>
                  <a:schemeClr val="tx1"/>
                </a:solidFill>
                <a:effectLst/>
                <a:latin typeface="+mn-lt"/>
                <a:ea typeface="+mn-ea"/>
                <a:cs typeface="+mn-cs"/>
              </a:rPr>
              <a:t>正则化符合奥卡姆剃刀原理：在所有可能选择的模型中，能够很好地解释已知数据且十分简单的模型才是最好的模型。从贝叶斯估计的角度来看，就是正则化项对应于模型的先验概率，复杂的模型具有较小的先验概率，而简答的模型具有较大的先验概率</a:t>
            </a:r>
            <a:endParaRPr lang="en-US" altLang="zh-CN" dirty="0" smtClean="0"/>
          </a:p>
          <a:p>
            <a:endParaRPr lang="en-US" altLang="zh-CN" dirty="0" smtClean="0"/>
          </a:p>
          <a:p>
            <a:endParaRPr lang="en-US" altLang="zh-CN" dirty="0" smtClean="0"/>
          </a:p>
          <a:p>
            <a:pPr marL="228600" indent="-228600">
              <a:buAutoNum type="arabicPeriod"/>
            </a:pPr>
            <a:r>
              <a:rPr lang="zh-CN" altLang="en-US" dirty="0" smtClean="0"/>
              <a:t>抛硬币，推断正面朝上的概率。如果只能抛</a:t>
            </a:r>
            <a:r>
              <a:rPr lang="en-US" altLang="zh-CN" dirty="0" smtClean="0"/>
              <a:t>5</a:t>
            </a:r>
            <a:r>
              <a:rPr lang="zh-CN" altLang="en-US" dirty="0" smtClean="0"/>
              <a:t>次，很可能</a:t>
            </a:r>
            <a:r>
              <a:rPr lang="en-US" altLang="zh-CN" dirty="0" smtClean="0"/>
              <a:t>5</a:t>
            </a:r>
            <a:r>
              <a:rPr lang="zh-CN" altLang="en-US" dirty="0" smtClean="0"/>
              <a:t>次全正面朝上，这样你就得出错误的结论：正面朝上的概率是</a:t>
            </a:r>
            <a:r>
              <a:rPr lang="en-US" altLang="zh-CN" dirty="0" smtClean="0"/>
              <a:t>1--------</a:t>
            </a:r>
            <a:r>
              <a:rPr lang="zh-CN" altLang="en-US" dirty="0" smtClean="0"/>
              <a:t>过拟合！如果你在模型里加正面朝上概率是</a:t>
            </a:r>
            <a:r>
              <a:rPr lang="en-US" altLang="zh-CN" dirty="0" smtClean="0"/>
              <a:t>0.5</a:t>
            </a:r>
            <a:r>
              <a:rPr lang="zh-CN" altLang="en-US" dirty="0" smtClean="0"/>
              <a:t>的先验，结果就不会那么离谱。这其实就是正则。</a:t>
            </a:r>
            <a:br>
              <a:rPr lang="zh-CN" altLang="en-US" dirty="0" smtClean="0"/>
            </a:br>
            <a:r>
              <a:rPr lang="zh-CN" altLang="en-US" dirty="0" smtClean="0"/>
              <a:t/>
            </a:r>
            <a:br>
              <a:rPr lang="zh-CN" altLang="en-US" dirty="0" smtClean="0"/>
            </a:br>
            <a:r>
              <a:rPr lang="en-US" altLang="zh-CN" dirty="0" smtClean="0"/>
              <a:t>2. </a:t>
            </a:r>
            <a:r>
              <a:rPr lang="zh-CN" altLang="en-US" dirty="0" smtClean="0"/>
              <a:t>最小二乘回归问题：加</a:t>
            </a:r>
            <a:r>
              <a:rPr lang="en-US" altLang="zh-CN" dirty="0" smtClean="0"/>
              <a:t>2</a:t>
            </a:r>
            <a:r>
              <a:rPr lang="zh-CN" altLang="en-US" dirty="0" smtClean="0"/>
              <a:t>范数正则等价于加了高斯分布的先验，加</a:t>
            </a:r>
            <a:r>
              <a:rPr lang="en-US" altLang="zh-CN" dirty="0" smtClean="0"/>
              <a:t>1</a:t>
            </a:r>
            <a:r>
              <a:rPr lang="zh-CN" altLang="en-US" dirty="0" smtClean="0"/>
              <a:t>范数正则相当于加拉普拉斯分布先验。</a:t>
            </a:r>
            <a:endParaRPr lang="en-US" altLang="zh-CN" dirty="0" smtClean="0"/>
          </a:p>
          <a:p>
            <a:pPr marL="228600" indent="-228600">
              <a:buAutoNum type="arabicPeriod"/>
            </a:pPr>
            <a:endParaRPr lang="en-US" altLang="zh-CN" dirty="0" smtClean="0"/>
          </a:p>
          <a:p>
            <a:pPr marL="228600" indent="-228600">
              <a:buAutoNum type="arabicPeriod"/>
            </a:pPr>
            <a:endParaRPr lang="en-US" altLang="zh-CN" dirty="0" smtClean="0"/>
          </a:p>
          <a:p>
            <a:pPr marL="0" indent="0">
              <a:buNone/>
            </a:pPr>
            <a:r>
              <a:rPr lang="zh-CN" altLang="en-US" sz="1200" b="0" i="0" kern="1200" dirty="0" smtClean="0">
                <a:solidFill>
                  <a:schemeClr val="tx1"/>
                </a:solidFill>
                <a:effectLst/>
                <a:latin typeface="+mn-lt"/>
                <a:ea typeface="+mn-ea"/>
                <a:cs typeface="+mn-cs"/>
              </a:rPr>
              <a:t>过拟合，就是拟合函数需要顾忌每一个点，最终形成的拟合函数波动很大。在某些很小的区间里，函数值的变化很剧烈。这就意味着函数在某些小区间里的导数值（绝对值）非常大，由于自变量值可大可小，所以只有系数足够大，才能保证导数值很大。</a:t>
            </a:r>
            <a:endParaRPr lang="en-US" altLang="zh-CN" sz="1200" b="0" i="0" kern="1200" dirty="0" smtClean="0">
              <a:solidFill>
                <a:schemeClr val="tx1"/>
              </a:solidFill>
              <a:effectLst/>
              <a:latin typeface="+mn-lt"/>
              <a:ea typeface="+mn-ea"/>
              <a:cs typeface="+mn-cs"/>
            </a:endParaRPr>
          </a:p>
          <a:p>
            <a:pPr marL="0" indent="0">
              <a:buNone/>
            </a:pPr>
            <a:endParaRPr lang="en-US" altLang="zh-CN" sz="1200" b="0" i="0" kern="1200" dirty="0" smtClean="0">
              <a:solidFill>
                <a:schemeClr val="tx1"/>
              </a:solidFill>
              <a:effectLst/>
              <a:latin typeface="+mn-lt"/>
              <a:ea typeface="+mn-ea"/>
              <a:cs typeface="+mn-cs"/>
            </a:endParaRPr>
          </a:p>
          <a:p>
            <a:pPr marL="0" indent="0">
              <a:buNone/>
            </a:pPr>
            <a:r>
              <a:rPr lang="en-US" altLang="zh-CN" sz="1200" b="0" i="0" kern="1200" dirty="0" err="1" smtClean="0">
                <a:solidFill>
                  <a:schemeClr val="tx1"/>
                </a:solidFill>
                <a:effectLst/>
                <a:latin typeface="+mn-lt"/>
                <a:ea typeface="+mn-ea"/>
                <a:cs typeface="+mn-cs"/>
              </a:rPr>
              <a:t>ImageNet</a:t>
            </a:r>
            <a:r>
              <a:rPr lang="en-US" altLang="zh-CN" sz="1200" b="0" i="0" kern="1200" dirty="0" smtClean="0">
                <a:solidFill>
                  <a:schemeClr val="tx1"/>
                </a:solidFill>
                <a:effectLst/>
                <a:latin typeface="+mn-lt"/>
                <a:ea typeface="+mn-ea"/>
                <a:cs typeface="+mn-cs"/>
              </a:rPr>
              <a:t> Classification with Deep Convolutional Neural Networks</a:t>
            </a:r>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13</a:t>
            </a:fld>
            <a:endParaRPr lang="zh-CN" altLang="en-US"/>
          </a:p>
        </p:txBody>
      </p:sp>
    </p:spTree>
    <p:extLst>
      <p:ext uri="{BB962C8B-B14F-4D97-AF65-F5344CB8AC3E}">
        <p14:creationId xmlns:p14="http://schemas.microsoft.com/office/powerpoint/2010/main" val="2692148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err="1" smtClean="0">
                <a:solidFill>
                  <a:schemeClr val="tx1"/>
                </a:solidFill>
                <a:effectLst/>
                <a:latin typeface="+mn-lt"/>
                <a:ea typeface="+mn-ea"/>
                <a:cs typeface="+mn-cs"/>
              </a:rPr>
              <a:t>Googlenet</a:t>
            </a:r>
            <a:r>
              <a:rPr lang="zh-CN" altLang="en-US" sz="1200" b="1" i="0" kern="1200" dirty="0" smtClean="0">
                <a:solidFill>
                  <a:schemeClr val="tx1"/>
                </a:solidFill>
                <a:effectLst/>
                <a:latin typeface="+mn-lt"/>
                <a:ea typeface="+mn-ea"/>
                <a:cs typeface="+mn-cs"/>
              </a:rPr>
              <a:t>里面开始用的</a:t>
            </a:r>
            <a:endParaRPr lang="en-US" altLang="zh-CN"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smtClean="0">
                <a:solidFill>
                  <a:schemeClr val="tx1"/>
                </a:solidFill>
                <a:effectLst/>
                <a:latin typeface="+mn-lt"/>
                <a:ea typeface="+mn-ea"/>
                <a:cs typeface="+mn-cs"/>
              </a:rPr>
              <a:t>Batch Normalization: Accelerating Deep Network Training by Reducing Internal Covariate Shift</a:t>
            </a:r>
          </a:p>
          <a:p>
            <a:r>
              <a:rPr lang="zh-CN" altLang="en-US" sz="1200" b="0" i="0" kern="1200" dirty="0" smtClean="0">
                <a:solidFill>
                  <a:schemeClr val="tx1"/>
                </a:solidFill>
                <a:effectLst/>
                <a:latin typeface="+mn-lt"/>
                <a:ea typeface="+mn-ea"/>
                <a:cs typeface="+mn-cs"/>
              </a:rPr>
              <a:t>通过</a:t>
            </a:r>
            <a:r>
              <a:rPr lang="en-US" altLang="zh-CN" sz="1200" b="0" i="0" kern="1200" dirty="0" smtClean="0">
                <a:solidFill>
                  <a:schemeClr val="tx1"/>
                </a:solidFill>
                <a:effectLst/>
                <a:latin typeface="+mn-lt"/>
                <a:ea typeface="+mn-ea"/>
                <a:cs typeface="+mn-cs"/>
              </a:rPr>
              <a:t>mini-batch</a:t>
            </a:r>
            <a:r>
              <a:rPr lang="zh-CN" altLang="en-US" sz="1200" b="0" i="0" kern="1200" dirty="0" smtClean="0">
                <a:solidFill>
                  <a:schemeClr val="tx1"/>
                </a:solidFill>
                <a:effectLst/>
                <a:latin typeface="+mn-lt"/>
                <a:ea typeface="+mn-ea"/>
                <a:cs typeface="+mn-cs"/>
              </a:rPr>
              <a:t>来对相应的</a:t>
            </a:r>
            <a:r>
              <a:rPr lang="en-US" altLang="zh-CN" sz="1200" b="0" i="0" kern="1200" dirty="0" smtClean="0">
                <a:solidFill>
                  <a:schemeClr val="tx1"/>
                </a:solidFill>
                <a:effectLst/>
                <a:latin typeface="+mn-lt"/>
                <a:ea typeface="+mn-ea"/>
                <a:cs typeface="+mn-cs"/>
              </a:rPr>
              <a:t>activation</a:t>
            </a:r>
            <a:r>
              <a:rPr lang="zh-CN" altLang="en-US" sz="1200" b="0" i="0" kern="1200" dirty="0" smtClean="0">
                <a:solidFill>
                  <a:schemeClr val="tx1"/>
                </a:solidFill>
                <a:effectLst/>
                <a:latin typeface="+mn-lt"/>
                <a:ea typeface="+mn-ea"/>
                <a:cs typeface="+mn-cs"/>
              </a:rPr>
              <a:t>做规范化操作，使得结果（输出信号各个维度）的均值为</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，方差为</a:t>
            </a:r>
            <a:r>
              <a:rPr lang="en-US" altLang="zh-CN" sz="1200" b="0" i="0" kern="1200" dirty="0" smtClean="0">
                <a:solidFill>
                  <a:schemeClr val="tx1"/>
                </a:solidFill>
                <a:effectLst/>
                <a:latin typeface="+mn-lt"/>
                <a:ea typeface="+mn-ea"/>
                <a:cs typeface="+mn-cs"/>
              </a:rPr>
              <a:t>1. </a:t>
            </a: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说到底还是</a:t>
            </a:r>
            <a:r>
              <a:rPr lang="zh-CN" altLang="en-US" sz="1200" b="1" i="0" kern="1200" dirty="0" smtClean="0">
                <a:solidFill>
                  <a:schemeClr val="tx1"/>
                </a:solidFill>
                <a:effectLst/>
                <a:latin typeface="+mn-lt"/>
                <a:ea typeface="+mn-ea"/>
                <a:cs typeface="+mn-cs"/>
              </a:rPr>
              <a:t>为了防止“梯度弥散”</a:t>
            </a:r>
            <a:r>
              <a:rPr lang="zh-CN" altLang="en-US" sz="1200" b="0" i="0" kern="1200" dirty="0" smtClean="0">
                <a:solidFill>
                  <a:schemeClr val="tx1"/>
                </a:solidFill>
                <a:effectLst/>
                <a:latin typeface="+mn-lt"/>
                <a:ea typeface="+mn-ea"/>
                <a:cs typeface="+mn-cs"/>
              </a:rPr>
              <a:t>。关于梯度弥散，大家都知道一个简单的栗子：。在</a:t>
            </a:r>
            <a:r>
              <a:rPr lang="en-US" altLang="zh-CN" sz="1200" b="0" i="0" kern="1200" dirty="0" smtClean="0">
                <a:solidFill>
                  <a:schemeClr val="tx1"/>
                </a:solidFill>
                <a:effectLst/>
                <a:latin typeface="+mn-lt"/>
                <a:ea typeface="+mn-ea"/>
                <a:cs typeface="+mn-cs"/>
              </a:rPr>
              <a:t>BN</a:t>
            </a:r>
            <a:r>
              <a:rPr lang="zh-CN" altLang="en-US" sz="1200" b="0" i="0" kern="1200" dirty="0" smtClean="0">
                <a:solidFill>
                  <a:schemeClr val="tx1"/>
                </a:solidFill>
                <a:effectLst/>
                <a:latin typeface="+mn-lt"/>
                <a:ea typeface="+mn-ea"/>
                <a:cs typeface="+mn-cs"/>
              </a:rPr>
              <a:t>中，是通过将</a:t>
            </a:r>
            <a:r>
              <a:rPr lang="en-US" altLang="zh-CN" sz="1200" b="0" i="0" kern="1200" dirty="0" smtClean="0">
                <a:solidFill>
                  <a:schemeClr val="tx1"/>
                </a:solidFill>
                <a:effectLst/>
                <a:latin typeface="+mn-lt"/>
                <a:ea typeface="+mn-ea"/>
                <a:cs typeface="+mn-cs"/>
              </a:rPr>
              <a:t>activation</a:t>
            </a:r>
            <a:r>
              <a:rPr lang="zh-CN" altLang="en-US" sz="1200" b="0" i="0" kern="1200" dirty="0" smtClean="0">
                <a:solidFill>
                  <a:schemeClr val="tx1"/>
                </a:solidFill>
                <a:effectLst/>
                <a:latin typeface="+mn-lt"/>
                <a:ea typeface="+mn-ea"/>
                <a:cs typeface="+mn-cs"/>
              </a:rPr>
              <a:t>规范为均值和方差一致的手段使得原本会减小的</a:t>
            </a:r>
            <a:r>
              <a:rPr lang="en-US" altLang="zh-CN" sz="1200" b="0" i="0" kern="1200" dirty="0" smtClean="0">
                <a:solidFill>
                  <a:schemeClr val="tx1"/>
                </a:solidFill>
                <a:effectLst/>
                <a:latin typeface="+mn-lt"/>
                <a:ea typeface="+mn-ea"/>
                <a:cs typeface="+mn-cs"/>
              </a:rPr>
              <a:t>activation</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scale</a:t>
            </a:r>
            <a:r>
              <a:rPr lang="zh-CN" altLang="en-US" sz="1200" b="0" i="0" kern="1200" dirty="0" smtClean="0">
                <a:solidFill>
                  <a:schemeClr val="tx1"/>
                </a:solidFill>
                <a:effectLst/>
                <a:latin typeface="+mn-lt"/>
                <a:ea typeface="+mn-ea"/>
                <a:cs typeface="+mn-cs"/>
              </a:rPr>
              <a:t>变大。</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3644520-D0FB-454A-ABE6-7E2122FA2B5E}" type="slidenum">
              <a:rPr lang="zh-CN" altLang="en-US" smtClean="0"/>
              <a:t>14</a:t>
            </a:fld>
            <a:endParaRPr lang="zh-CN" altLang="en-US"/>
          </a:p>
        </p:txBody>
      </p:sp>
    </p:spTree>
    <p:extLst>
      <p:ext uri="{BB962C8B-B14F-4D97-AF65-F5344CB8AC3E}">
        <p14:creationId xmlns:p14="http://schemas.microsoft.com/office/powerpoint/2010/main" val="1367132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i="1" kern="1200" dirty="0" smtClean="0">
                <a:solidFill>
                  <a:schemeClr val="tx1"/>
                </a:solidFill>
                <a:effectLst/>
                <a:latin typeface="+mn-lt"/>
                <a:ea typeface="+mn-ea"/>
                <a:cs typeface="+mn-cs"/>
              </a:rPr>
              <a:t>Understanding * the difficulty of training deep </a:t>
            </a:r>
            <a:r>
              <a:rPr lang="en-US" altLang="zh-CN" sz="1200" i="1" kern="1200" dirty="0" err="1" smtClean="0">
                <a:solidFill>
                  <a:schemeClr val="tx1"/>
                </a:solidFill>
                <a:effectLst/>
                <a:latin typeface="+mn-lt"/>
                <a:ea typeface="+mn-ea"/>
                <a:cs typeface="+mn-cs"/>
              </a:rPr>
              <a:t>feedforward</a:t>
            </a:r>
            <a:r>
              <a:rPr lang="en-US" altLang="zh-CN" sz="1200" i="1" kern="1200" dirty="0" smtClean="0">
                <a:solidFill>
                  <a:schemeClr val="tx1"/>
                </a:solidFill>
                <a:effectLst/>
                <a:latin typeface="+mn-lt"/>
                <a:ea typeface="+mn-ea"/>
                <a:cs typeface="+mn-cs"/>
              </a:rPr>
              <a:t> </a:t>
            </a:r>
            <a:r>
              <a:rPr lang="en-US" altLang="zh-CN" sz="1200" i="1" kern="1200" dirty="0" err="1" smtClean="0">
                <a:solidFill>
                  <a:schemeClr val="tx1"/>
                </a:solidFill>
                <a:effectLst/>
                <a:latin typeface="+mn-lt"/>
                <a:ea typeface="+mn-ea"/>
                <a:cs typeface="+mn-cs"/>
              </a:rPr>
              <a:t>neuralnetworks</a:t>
            </a:r>
            <a:r>
              <a:rPr lang="en-US" altLang="zh-CN" sz="1200" i="1" kern="1200" dirty="0" smtClean="0">
                <a:solidFill>
                  <a:schemeClr val="tx1"/>
                </a:solidFill>
                <a:effectLst/>
                <a:latin typeface="+mn-lt"/>
                <a:ea typeface="+mn-ea"/>
                <a:cs typeface="+mn-cs"/>
              </a:rPr>
              <a:t>, but does not * use the </a:t>
            </a:r>
            <a:r>
              <a:rPr lang="en-US" altLang="zh-CN" sz="1200" i="1" kern="1200" dirty="0" err="1" smtClean="0">
                <a:solidFill>
                  <a:schemeClr val="tx1"/>
                </a:solidFill>
                <a:effectLst/>
                <a:latin typeface="+mn-lt"/>
                <a:ea typeface="+mn-ea"/>
                <a:cs typeface="+mn-cs"/>
              </a:rPr>
              <a:t>fan_out</a:t>
            </a:r>
            <a:r>
              <a:rPr lang="en-US" altLang="zh-CN" sz="1200" i="1" kern="1200" dirty="0" smtClean="0">
                <a:solidFill>
                  <a:schemeClr val="tx1"/>
                </a:solidFill>
                <a:effectLst/>
                <a:latin typeface="+mn-lt"/>
                <a:ea typeface="+mn-ea"/>
                <a:cs typeface="+mn-cs"/>
              </a:rPr>
              <a:t> value.</a:t>
            </a:r>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15</a:t>
            </a:fld>
            <a:endParaRPr lang="zh-CN" altLang="en-US"/>
          </a:p>
        </p:txBody>
      </p:sp>
    </p:spTree>
    <p:extLst>
      <p:ext uri="{BB962C8B-B14F-4D97-AF65-F5344CB8AC3E}">
        <p14:creationId xmlns:p14="http://schemas.microsoft.com/office/powerpoint/2010/main" val="756255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16</a:t>
            </a:fld>
            <a:endParaRPr lang="zh-CN" altLang="en-US"/>
          </a:p>
        </p:txBody>
      </p:sp>
    </p:spTree>
    <p:extLst>
      <p:ext uri="{BB962C8B-B14F-4D97-AF65-F5344CB8AC3E}">
        <p14:creationId xmlns:p14="http://schemas.microsoft.com/office/powerpoint/2010/main" val="1843115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http://sebastianruder.com/optimizing-gradient-descent/    </a:t>
            </a:r>
          </a:p>
          <a:p>
            <a:r>
              <a:rPr lang="zh-CN" altLang="en-US" dirty="0" smtClean="0"/>
              <a:t>根据计算参数使用的训练数据量分为三种类型，三种类型是在训练速度资源使用和参数更新之间的平衡</a:t>
            </a:r>
            <a:endParaRPr lang="en-US" altLang="zh-CN" dirty="0" smtClean="0"/>
          </a:p>
          <a:p>
            <a:r>
              <a:rPr lang="en-US" altLang="zh-CN" dirty="0" smtClean="0"/>
              <a:t>Batch </a:t>
            </a:r>
            <a:r>
              <a:rPr lang="zh-CN" altLang="en-US" dirty="0" smtClean="0"/>
              <a:t>是所有样本迭代一次才更新一次梯度，训练速度过慢，权值更新慢。资源消耗量大，当训练数据集过大时无法一次性加载</a:t>
            </a:r>
            <a:endParaRPr lang="en-US" altLang="zh-CN" dirty="0" smtClean="0"/>
          </a:p>
          <a:p>
            <a:r>
              <a:rPr lang="en-US" altLang="zh-CN" dirty="0" smtClean="0"/>
              <a:t>Stochastic</a:t>
            </a:r>
            <a:r>
              <a:rPr lang="en-US" altLang="zh-CN" baseline="0" dirty="0" smtClean="0"/>
              <a:t> </a:t>
            </a:r>
            <a:r>
              <a:rPr lang="zh-CN" altLang="en-US" baseline="0" dirty="0" smtClean="0"/>
              <a:t>每个样本更新一次梯度，当数据集大时计算量巨大，且数据相似时重复更新权重。频繁的梯度更新，导致</a:t>
            </a:r>
            <a:r>
              <a:rPr lang="en-US" altLang="zh-CN" baseline="0" dirty="0" smtClean="0"/>
              <a:t>loss</a:t>
            </a:r>
            <a:r>
              <a:rPr lang="zh-CN" altLang="en-US" baseline="0" dirty="0" smtClean="0"/>
              <a:t>频繁波动。而另一方面对于非凸目标函数这种权重的波动容易跳过局部的最小值，而有机会收敛于全局最优解。当使用一个较小的</a:t>
            </a:r>
            <a:r>
              <a:rPr lang="en-US" altLang="zh-CN" baseline="0" dirty="0" err="1" smtClean="0"/>
              <a:t>learningrate</a:t>
            </a:r>
            <a:r>
              <a:rPr lang="zh-CN" altLang="en-US" baseline="0" dirty="0" smtClean="0"/>
              <a:t>时，其能接近</a:t>
            </a:r>
            <a:r>
              <a:rPr lang="en-US" altLang="zh-CN" baseline="0" dirty="0" smtClean="0"/>
              <a:t>BGD</a:t>
            </a:r>
            <a:r>
              <a:rPr lang="zh-CN" altLang="en-US" baseline="0" dirty="0" smtClean="0"/>
              <a:t>的收敛位置</a:t>
            </a:r>
            <a:endParaRPr lang="en-US" altLang="zh-CN" baseline="0" dirty="0" smtClean="0"/>
          </a:p>
          <a:p>
            <a:r>
              <a:rPr lang="en-US" altLang="zh-CN" baseline="0" dirty="0" err="1" smtClean="0"/>
              <a:t>Minibatch</a:t>
            </a:r>
            <a:r>
              <a:rPr lang="en-US" altLang="zh-CN" baseline="0" dirty="0" smtClean="0"/>
              <a:t> </a:t>
            </a:r>
            <a:r>
              <a:rPr lang="zh-CN" altLang="en-US" baseline="0" dirty="0" smtClean="0"/>
              <a:t>介于两者之间，批量的计算梯度，相比</a:t>
            </a:r>
            <a:r>
              <a:rPr lang="en-US" altLang="zh-CN" baseline="0" dirty="0" smtClean="0"/>
              <a:t>SGD</a:t>
            </a:r>
            <a:r>
              <a:rPr lang="zh-CN" altLang="en-US" baseline="0" dirty="0" smtClean="0"/>
              <a:t>能更稳当的收敛特性。而且优化后的矩阵计算能高效的计算批量梯度更新，</a:t>
            </a:r>
            <a:r>
              <a:rPr lang="en-US" altLang="zh-CN" baseline="0" dirty="0" smtClean="0"/>
              <a:t>50-256.</a:t>
            </a:r>
            <a:r>
              <a:rPr lang="zh-CN" altLang="en-US" baseline="0" dirty="0" smtClean="0"/>
              <a:t>通常</a:t>
            </a:r>
            <a:r>
              <a:rPr lang="en-US" altLang="zh-CN" baseline="0" dirty="0" smtClean="0"/>
              <a:t>SGD</a:t>
            </a:r>
            <a:r>
              <a:rPr lang="zh-CN" altLang="en-US" baseline="0" dirty="0" smtClean="0"/>
              <a:t>指</a:t>
            </a:r>
            <a:r>
              <a:rPr lang="en-US" altLang="zh-CN" baseline="0" dirty="0" err="1" smtClean="0"/>
              <a:t>minibatch</a:t>
            </a:r>
            <a:endParaRPr lang="en-US" altLang="zh-CN" baseline="0" dirty="0" smtClean="0"/>
          </a:p>
          <a:p>
            <a:endParaRPr lang="en-US" altLang="zh-CN" baseline="0" dirty="0" smtClean="0"/>
          </a:p>
          <a:p>
            <a:r>
              <a:rPr lang="zh-CN" altLang="en-US" baseline="0" dirty="0" smtClean="0"/>
              <a:t>在给定模型和训练数据时，在训练时有两个难题，一个问题是如果目标函数是非凸时，如何解决局部次优解的问题以及鞍点问题</a:t>
            </a:r>
            <a:r>
              <a:rPr lang="en-US" altLang="zh-CN" baseline="0" dirty="0" smtClean="0"/>
              <a:t>(</a:t>
            </a:r>
            <a:r>
              <a:rPr lang="zh-CN" altLang="en-US" baseline="0" dirty="0" smtClean="0"/>
              <a:t>梯度反向变化</a:t>
            </a:r>
            <a:r>
              <a:rPr lang="en-US" altLang="zh-CN" baseline="0" dirty="0" smtClean="0"/>
              <a:t>)</a:t>
            </a:r>
          </a:p>
          <a:p>
            <a:r>
              <a:rPr lang="zh-CN" altLang="en-US" baseline="0" dirty="0" smtClean="0"/>
              <a:t>一是</a:t>
            </a:r>
            <a:r>
              <a:rPr lang="en-US" altLang="zh-CN" baseline="0" dirty="0" err="1" smtClean="0"/>
              <a:t>learningrate</a:t>
            </a:r>
            <a:r>
              <a:rPr lang="zh-CN" altLang="en-US" baseline="0" dirty="0" smtClean="0"/>
              <a:t>如何设置，过大则容易使</a:t>
            </a:r>
            <a:r>
              <a:rPr lang="en-US" altLang="zh-CN" baseline="0" dirty="0" smtClean="0"/>
              <a:t>loss</a:t>
            </a:r>
            <a:r>
              <a:rPr lang="zh-CN" altLang="en-US" baseline="0" dirty="0" smtClean="0"/>
              <a:t>在最优解附近震荡，而设置过小收敛速度慢，另外通常训练数据时稀疏的不同特征出现的频率是不同的，希望对于很少的出现的特征能用更大更新比例。对于这个超参数的设定需要额外的策略</a:t>
            </a:r>
            <a:endParaRPr lang="en-US" altLang="zh-CN" baseline="0" dirty="0" smtClean="0"/>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Momentum</a:t>
            </a:r>
            <a:r>
              <a:rPr lang="zh-CN" altLang="en-US" sz="1200" b="0" i="0" kern="1200" dirty="0" smtClean="0">
                <a:solidFill>
                  <a:schemeClr val="tx1"/>
                </a:solidFill>
                <a:effectLst/>
                <a:latin typeface="+mn-lt"/>
                <a:ea typeface="+mn-ea"/>
                <a:cs typeface="+mn-cs"/>
              </a:rPr>
              <a:t>：增加一个冲量，就像从曲面上扔一个球，在最低点会有一个惯性量而冲过底槽</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加速梯度：球不能盲目的下冲，其要知道当坡开始上升时要减速</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smtClean="0">
                <a:solidFill>
                  <a:schemeClr val="tx1"/>
                </a:solidFill>
                <a:effectLst/>
                <a:latin typeface="+mn-lt"/>
                <a:ea typeface="+mn-ea"/>
                <a:cs typeface="+mn-cs"/>
              </a:rPr>
              <a:t>AdaGrad</a:t>
            </a:r>
            <a:r>
              <a:rPr lang="zh-CN" altLang="en-US" sz="1200" b="0" i="0" kern="1200" dirty="0" smtClean="0">
                <a:solidFill>
                  <a:schemeClr val="tx1"/>
                </a:solidFill>
                <a:effectLst/>
                <a:latin typeface="+mn-lt"/>
                <a:ea typeface="+mn-ea"/>
                <a:cs typeface="+mn-cs"/>
              </a:rPr>
              <a:t>：避免了手动设置</a:t>
            </a:r>
            <a:r>
              <a:rPr lang="en-US" altLang="zh-CN" sz="1200" b="0" i="0" kern="1200" dirty="0" err="1" smtClean="0">
                <a:solidFill>
                  <a:schemeClr val="tx1"/>
                </a:solidFill>
                <a:effectLst/>
                <a:latin typeface="+mn-lt"/>
                <a:ea typeface="+mn-ea"/>
                <a:cs typeface="+mn-cs"/>
              </a:rPr>
              <a:t>learningrate</a:t>
            </a:r>
            <a:r>
              <a:rPr lang="zh-CN" altLang="en-US" sz="1200" b="0" i="0" kern="1200" dirty="0" smtClean="0">
                <a:solidFill>
                  <a:schemeClr val="tx1"/>
                </a:solidFill>
                <a:effectLst/>
                <a:latin typeface="+mn-lt"/>
                <a:ea typeface="+mn-ea"/>
                <a:cs typeface="+mn-cs"/>
              </a:rPr>
              <a:t>的问题，通常设置为</a:t>
            </a:r>
            <a:r>
              <a:rPr lang="en-US" altLang="zh-CN" sz="1200" b="0" i="0" kern="1200" dirty="0" smtClean="0">
                <a:solidFill>
                  <a:schemeClr val="tx1"/>
                </a:solidFill>
                <a:effectLst/>
                <a:latin typeface="+mn-lt"/>
                <a:ea typeface="+mn-ea"/>
                <a:cs typeface="+mn-cs"/>
              </a:rPr>
              <a:t>0.01</a:t>
            </a:r>
            <a:r>
              <a:rPr lang="zh-CN" altLang="en-US" sz="1200" b="0" i="0" kern="1200" dirty="0" smtClean="0">
                <a:solidFill>
                  <a:schemeClr val="tx1"/>
                </a:solidFill>
                <a:effectLst/>
                <a:latin typeface="+mn-lt"/>
                <a:ea typeface="+mn-ea"/>
                <a:cs typeface="+mn-cs"/>
              </a:rPr>
              <a:t>然后让算法调整，分母会不断累积，会导致学习率收缩的问题，导致</a:t>
            </a:r>
            <a:r>
              <a:rPr lang="en-US" altLang="zh-CN" sz="1200" b="0" i="0" kern="1200" dirty="0" err="1" smtClean="0">
                <a:solidFill>
                  <a:schemeClr val="tx1"/>
                </a:solidFill>
                <a:effectLst/>
                <a:latin typeface="+mn-lt"/>
                <a:ea typeface="+mn-ea"/>
                <a:cs typeface="+mn-cs"/>
              </a:rPr>
              <a:t>learningrate</a:t>
            </a:r>
            <a:r>
              <a:rPr lang="zh-CN" altLang="en-US" sz="1200" b="0" i="0" kern="1200" dirty="0" smtClean="0">
                <a:solidFill>
                  <a:schemeClr val="tx1"/>
                </a:solidFill>
                <a:effectLst/>
                <a:latin typeface="+mn-lt"/>
                <a:ea typeface="+mn-ea"/>
                <a:cs typeface="+mn-cs"/>
              </a:rPr>
              <a:t>非常小而无法训练</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smtClean="0">
                <a:solidFill>
                  <a:schemeClr val="tx1"/>
                </a:solidFill>
                <a:effectLst/>
                <a:latin typeface="+mn-lt"/>
                <a:ea typeface="+mn-ea"/>
                <a:cs typeface="+mn-cs"/>
              </a:rPr>
              <a:t>Rmsprop</a:t>
            </a:r>
            <a:r>
              <a:rPr lang="en-US" altLang="zh-CN" sz="1200" b="0" i="0" kern="1200" dirty="0" smtClean="0">
                <a:solidFill>
                  <a:schemeClr val="tx1"/>
                </a:solidFill>
                <a:effectLst/>
                <a:latin typeface="+mn-lt"/>
                <a:ea typeface="+mn-ea"/>
                <a:cs typeface="+mn-cs"/>
              </a:rPr>
              <a:t>  0.9</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0.001</a:t>
            </a:r>
            <a:r>
              <a:rPr lang="zh-CN" altLang="en-US" sz="1200" b="0" i="0" kern="1200" dirty="0" smtClean="0">
                <a:solidFill>
                  <a:schemeClr val="tx1"/>
                </a:solidFill>
                <a:effectLst/>
                <a:latin typeface="+mn-lt"/>
                <a:ea typeface="+mn-ea"/>
                <a:cs typeface="+mn-cs"/>
              </a:rPr>
              <a:t>，用于解决</a:t>
            </a:r>
            <a:r>
              <a:rPr lang="en-US" altLang="zh-CN" sz="1200" b="0" i="0" kern="1200" dirty="0" err="1" smtClean="0">
                <a:solidFill>
                  <a:schemeClr val="tx1"/>
                </a:solidFill>
                <a:effectLst/>
                <a:latin typeface="+mn-lt"/>
                <a:ea typeface="+mn-ea"/>
                <a:cs typeface="+mn-cs"/>
              </a:rPr>
              <a:t>adagrad</a:t>
            </a:r>
            <a:r>
              <a:rPr lang="zh-CN" altLang="en-US" sz="1200" b="0" i="0" kern="1200" dirty="0" smtClean="0">
                <a:solidFill>
                  <a:schemeClr val="tx1"/>
                </a:solidFill>
                <a:effectLst/>
                <a:latin typeface="+mn-lt"/>
                <a:ea typeface="+mn-ea"/>
                <a:cs typeface="+mn-cs"/>
              </a:rPr>
              <a:t>的</a:t>
            </a:r>
            <a:r>
              <a:rPr lang="en-US" altLang="zh-CN" sz="1200" b="0" i="0" kern="1200" dirty="0" err="1" smtClean="0">
                <a:solidFill>
                  <a:schemeClr val="tx1"/>
                </a:solidFill>
                <a:effectLst/>
                <a:latin typeface="+mn-lt"/>
                <a:ea typeface="+mn-ea"/>
                <a:cs typeface="+mn-cs"/>
              </a:rPr>
              <a:t>learningrate</a:t>
            </a:r>
            <a:r>
              <a:rPr lang="zh-CN" altLang="en-US" sz="1200" b="0" i="0" kern="1200" dirty="0" smtClean="0">
                <a:solidFill>
                  <a:schemeClr val="tx1"/>
                </a:solidFill>
                <a:effectLst/>
                <a:latin typeface="+mn-lt"/>
                <a:ea typeface="+mn-ea"/>
                <a:cs typeface="+mn-cs"/>
              </a:rPr>
              <a:t>消失问题</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3644520-D0FB-454A-ABE6-7E2122FA2B5E}" type="slidenum">
              <a:rPr lang="zh-CN" altLang="en-US" smtClean="0"/>
              <a:t>17</a:t>
            </a:fld>
            <a:endParaRPr lang="zh-CN" altLang="en-US"/>
          </a:p>
        </p:txBody>
      </p:sp>
    </p:spTree>
    <p:extLst>
      <p:ext uri="{BB962C8B-B14F-4D97-AF65-F5344CB8AC3E}">
        <p14:creationId xmlns:p14="http://schemas.microsoft.com/office/powerpoint/2010/main" val="863366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损失函数的等高线</a:t>
            </a:r>
            <a:endParaRPr lang="en-US" altLang="zh-CN" dirty="0" smtClean="0"/>
          </a:p>
          <a:p>
            <a:r>
              <a:rPr lang="en-US" altLang="zh-CN" dirty="0" err="1" smtClean="0"/>
              <a:t>Learningrate</a:t>
            </a:r>
            <a:r>
              <a:rPr lang="zh-CN" altLang="en-US" dirty="0" smtClean="0"/>
              <a:t>调整的三个算法快速的找到了正确的方向和收敛结果，且收敛速度相似。</a:t>
            </a:r>
            <a:endParaRPr lang="en-US" altLang="zh-CN" dirty="0" smtClean="0"/>
          </a:p>
          <a:p>
            <a:r>
              <a:rPr lang="zh-CN" altLang="en-US" dirty="0" smtClean="0"/>
              <a:t>冲量的方法很快就就冲到了低谷的地方，不过对于坡度的预知能调整方向</a:t>
            </a:r>
            <a:endParaRPr lang="en-US" altLang="zh-CN" dirty="0" smtClean="0"/>
          </a:p>
          <a:p>
            <a:endParaRPr lang="en-US" altLang="zh-CN" dirty="0" smtClean="0"/>
          </a:p>
          <a:p>
            <a:r>
              <a:rPr lang="zh-CN" altLang="en-US" dirty="0" smtClean="0"/>
              <a:t>对于鞍点的效果，即以为有正的梯度，其他维为负的梯度。冲量的方法很难逃过鞍点，但是</a:t>
            </a:r>
            <a:r>
              <a:rPr lang="en-US" altLang="zh-CN" dirty="0" err="1" smtClean="0"/>
              <a:t>learningrate</a:t>
            </a:r>
            <a:r>
              <a:rPr lang="zh-CN" altLang="en-US" dirty="0" smtClean="0"/>
              <a:t>的方法却很快找到了负方向的方法</a:t>
            </a:r>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18</a:t>
            </a:fld>
            <a:endParaRPr lang="zh-CN" altLang="en-US"/>
          </a:p>
        </p:txBody>
      </p:sp>
    </p:spTree>
    <p:extLst>
      <p:ext uri="{BB962C8B-B14F-4D97-AF65-F5344CB8AC3E}">
        <p14:creationId xmlns:p14="http://schemas.microsoft.com/office/powerpoint/2010/main" val="1857313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 </a:t>
            </a:r>
            <a:r>
              <a:rPr lang="zh-CN" altLang="en-US" sz="1200" b="0" i="0" kern="1200" dirty="0" smtClean="0">
                <a:solidFill>
                  <a:schemeClr val="tx1"/>
                </a:solidFill>
                <a:effectLst/>
                <a:latin typeface="+mn-lt"/>
                <a:ea typeface="+mn-ea"/>
                <a:cs typeface="+mn-cs"/>
              </a:rPr>
              <a:t>离线评估中，使用的有准确率（</a:t>
            </a:r>
            <a:r>
              <a:rPr lang="en-US" altLang="zh-CN" sz="1200" b="0" i="0" kern="1200" dirty="0" smtClean="0">
                <a:solidFill>
                  <a:schemeClr val="tx1"/>
                </a:solidFill>
                <a:effectLst/>
                <a:latin typeface="+mn-lt"/>
                <a:ea typeface="+mn-ea"/>
                <a:cs typeface="+mn-cs"/>
              </a:rPr>
              <a:t>accuracy</a:t>
            </a:r>
            <a:r>
              <a:rPr lang="zh-CN" altLang="en-US" sz="1200" b="0" i="0" kern="1200" dirty="0" smtClean="0">
                <a:solidFill>
                  <a:schemeClr val="tx1"/>
                </a:solidFill>
                <a:effectLst/>
                <a:latin typeface="+mn-lt"/>
                <a:ea typeface="+mn-ea"/>
                <a:cs typeface="+mn-cs"/>
              </a:rPr>
              <a:t>）、精确率－召回率（</a:t>
            </a:r>
            <a:r>
              <a:rPr lang="en-US" altLang="zh-CN" sz="1200" b="0" i="0" kern="1200" dirty="0" smtClean="0">
                <a:solidFill>
                  <a:schemeClr val="tx1"/>
                </a:solidFill>
                <a:effectLst/>
                <a:latin typeface="+mn-lt"/>
                <a:ea typeface="+mn-ea"/>
                <a:cs typeface="+mn-cs"/>
              </a:rPr>
              <a:t>precision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recall</a:t>
            </a:r>
            <a:r>
              <a:rPr lang="zh-CN" altLang="en-US" sz="1200" b="0" i="0" kern="1200" dirty="0" smtClean="0">
                <a:solidFill>
                  <a:schemeClr val="tx1"/>
                </a:solidFill>
                <a:effectLst/>
                <a:latin typeface="+mn-lt"/>
                <a:ea typeface="+mn-ea"/>
                <a:cs typeface="+mn-cs"/>
              </a:rPr>
              <a:t>），而在在线评估中，一般使用一些商业评价指标，如用户生命周期值（</a:t>
            </a:r>
            <a:r>
              <a:rPr lang="en-US" altLang="zh-CN" sz="1200" b="0" i="0" kern="1200" dirty="0" smtClean="0">
                <a:solidFill>
                  <a:schemeClr val="tx1"/>
                </a:solidFill>
                <a:effectLst/>
                <a:latin typeface="+mn-lt"/>
                <a:ea typeface="+mn-ea"/>
                <a:cs typeface="+mn-cs"/>
              </a:rPr>
              <a:t>customer lifetime value</a:t>
            </a:r>
            <a:r>
              <a:rPr lang="zh-CN" altLang="en-US" sz="1200" b="0" i="0" kern="1200" dirty="0" smtClean="0">
                <a:solidFill>
                  <a:schemeClr val="tx1"/>
                </a:solidFill>
                <a:effectLst/>
                <a:latin typeface="+mn-lt"/>
                <a:ea typeface="+mn-ea"/>
                <a:cs typeface="+mn-cs"/>
              </a:rPr>
              <a:t>）、广告点击率（</a:t>
            </a:r>
            <a:r>
              <a:rPr lang="en-US" altLang="zh-CN" sz="1200" b="0" i="0" kern="1200" dirty="0" smtClean="0">
                <a:solidFill>
                  <a:schemeClr val="tx1"/>
                </a:solidFill>
                <a:effectLst/>
                <a:latin typeface="+mn-lt"/>
                <a:ea typeface="+mn-ea"/>
                <a:cs typeface="+mn-cs"/>
              </a:rPr>
              <a:t>click through rate</a:t>
            </a:r>
            <a:r>
              <a:rPr lang="zh-CN" altLang="en-US" sz="1200" b="0" i="0" kern="1200" dirty="0" smtClean="0">
                <a:solidFill>
                  <a:schemeClr val="tx1"/>
                </a:solidFill>
                <a:effectLst/>
                <a:latin typeface="+mn-lt"/>
                <a:ea typeface="+mn-ea"/>
                <a:cs typeface="+mn-cs"/>
              </a:rPr>
              <a:t>）、用户流失率（</a:t>
            </a:r>
            <a:r>
              <a:rPr lang="en-US" altLang="zh-CN" sz="1200" b="0" i="0" kern="1200" dirty="0" smtClean="0">
                <a:solidFill>
                  <a:schemeClr val="tx1"/>
                </a:solidFill>
                <a:effectLst/>
                <a:latin typeface="+mn-lt"/>
                <a:ea typeface="+mn-ea"/>
                <a:cs typeface="+mn-cs"/>
              </a:rPr>
              <a:t>customer churn rate</a:t>
            </a:r>
            <a:r>
              <a:rPr lang="zh-CN" altLang="en-US" sz="1200" b="0" i="0" kern="1200" dirty="0" smtClean="0">
                <a:solidFill>
                  <a:schemeClr val="tx1"/>
                </a:solidFill>
                <a:effectLst/>
                <a:latin typeface="+mn-lt"/>
                <a:ea typeface="+mn-ea"/>
                <a:cs typeface="+mn-cs"/>
              </a:rPr>
              <a:t>）等。</a:t>
            </a:r>
            <a:r>
              <a:rPr lang="en-US" altLang="zh-CN" sz="1200" b="0" i="0" kern="1200" dirty="0" smtClean="0">
                <a:solidFill>
                  <a:schemeClr val="tx1"/>
                </a:solidFill>
                <a:effectLst/>
                <a:latin typeface="+mn-lt"/>
                <a:ea typeface="+mn-ea"/>
                <a:cs typeface="+mn-cs"/>
              </a:rPr>
              <a:t>A/B Testing</a:t>
            </a:r>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19</a:t>
            </a:fld>
            <a:endParaRPr lang="zh-CN" altLang="en-US"/>
          </a:p>
        </p:txBody>
      </p:sp>
    </p:spTree>
    <p:extLst>
      <p:ext uri="{BB962C8B-B14F-4D97-AF65-F5344CB8AC3E}">
        <p14:creationId xmlns:p14="http://schemas.microsoft.com/office/powerpoint/2010/main" val="1043836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一种最常见的网络是卷积神经网络（</a:t>
            </a:r>
            <a:r>
              <a:rPr lang="en-US" altLang="zh-CN" sz="1200" b="0" i="0" kern="1200" dirty="0" smtClean="0">
                <a:solidFill>
                  <a:schemeClr val="tx1"/>
                </a:solidFill>
                <a:effectLst/>
                <a:latin typeface="+mn-lt"/>
                <a:ea typeface="+mn-ea"/>
                <a:cs typeface="+mn-cs"/>
              </a:rPr>
              <a:t>Convolutional Neural Networks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[19][20]</a:t>
            </a:r>
            <a:r>
              <a:rPr lang="zh-CN" altLang="en-US" sz="1200" b="0" i="0" kern="1200" dirty="0" smtClean="0">
                <a:solidFill>
                  <a:schemeClr val="tx1"/>
                </a:solidFill>
                <a:effectLst/>
                <a:latin typeface="+mn-lt"/>
                <a:ea typeface="+mn-ea"/>
                <a:cs typeface="+mn-cs"/>
              </a:rPr>
              <a:t>，它利用图像固有的特性，即图像局部的统计特性与其他局部是一样的。因此从某个局部学习来的特征同样适用于另外的局部，对于这个图像上的所有位置，都能使用同样的特征      卷积是频域上的乘积</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）卷积是一种线性运算</a:t>
            </a: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）卷积核的大小，定义了图像中任何一点参与运算的邻域的大小。</a:t>
            </a:r>
          </a:p>
          <a:p>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）卷积核上的权值大小说明了对应的邻域点对最后结果的贡献能力，权重越大，贡献能力越大。</a:t>
            </a:r>
          </a:p>
          <a:p>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）卷积核沿着图像所有像素移动并计算响应，会得到一个和原图像等大图像。</a:t>
            </a:r>
          </a:p>
          <a:p>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）在处理边缘上点时，卷积核会覆盖到图像外层没有定义的点，这时候有几种方法设定这些没有定义的点，可以用内层像素镜像复制，也可以全设置为</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25</a:t>
            </a:fld>
            <a:endParaRPr lang="zh-CN" altLang="en-US"/>
          </a:p>
        </p:txBody>
      </p:sp>
    </p:spTree>
    <p:extLst>
      <p:ext uri="{BB962C8B-B14F-4D97-AF65-F5344CB8AC3E}">
        <p14:creationId xmlns:p14="http://schemas.microsoft.com/office/powerpoint/2010/main" val="3273563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dirty="0" err="1" smtClean="0"/>
              <a:t>caffe</a:t>
            </a:r>
            <a:r>
              <a:rPr lang="zh-CN" altLang="zh-CN" dirty="0" smtClean="0"/>
              <a:t>相关知识学习</a:t>
            </a:r>
            <a:r>
              <a:rPr lang="en-US" altLang="zh-CN" dirty="0" smtClean="0"/>
              <a:t>&amp;</a:t>
            </a:r>
            <a:r>
              <a:rPr lang="zh-CN" altLang="zh-CN" dirty="0" smtClean="0"/>
              <a:t>卷积神经网络</a:t>
            </a:r>
            <a:r>
              <a:rPr lang="en-US" altLang="zh-CN" dirty="0" smtClean="0"/>
              <a:t>CNN</a:t>
            </a:r>
            <a:endParaRPr lang="zh-CN" altLang="zh-CN" dirty="0" smtClean="0"/>
          </a:p>
          <a:p>
            <a:pPr lvl="1"/>
            <a:r>
              <a:rPr lang="en-US" altLang="zh-CN" u="sng" dirty="0" smtClean="0">
                <a:hlinkClick r:id="rId3"/>
              </a:rPr>
              <a:t>http://km.oa.com/group/aigroup/articles/show/258261</a:t>
            </a:r>
            <a:r>
              <a:rPr lang="en-US" altLang="zh-CN" dirty="0" smtClean="0"/>
              <a:t> </a:t>
            </a:r>
            <a:endParaRPr lang="zh-CN" altLang="zh-CN" dirty="0" smtClean="0"/>
          </a:p>
          <a:p>
            <a:pPr lvl="0"/>
            <a:r>
              <a:rPr lang="zh-CN" altLang="zh-CN" dirty="0" smtClean="0"/>
              <a:t>卷积网络基本理论</a:t>
            </a:r>
          </a:p>
          <a:p>
            <a:pPr lvl="1"/>
            <a:r>
              <a:rPr lang="en-US" altLang="zh-CN" u="sng" dirty="0" smtClean="0">
                <a:hlinkClick r:id="rId4"/>
              </a:rPr>
              <a:t>http://blog.csdn.net/zouxy09/article/details/8781543</a:t>
            </a:r>
            <a:endParaRPr lang="zh-CN" altLang="zh-CN" dirty="0" smtClean="0"/>
          </a:p>
          <a:p>
            <a:pPr lvl="0"/>
            <a:r>
              <a:rPr lang="zh-CN" altLang="zh-CN" dirty="0" smtClean="0"/>
              <a:t>卷积神经网络推到</a:t>
            </a:r>
            <a:endParaRPr lang="en-US" altLang="zh-CN" dirty="0" smtClean="0"/>
          </a:p>
          <a:p>
            <a:pPr lvl="1"/>
            <a:r>
              <a:rPr lang="en-US" altLang="zh-CN" u="sng" dirty="0" smtClean="0"/>
              <a:t>http://blog.csdn.net/zouxy09/article/details/9993371</a:t>
            </a:r>
            <a:endParaRPr lang="zh-CN" altLang="zh-CN" dirty="0" smtClean="0"/>
          </a:p>
          <a:p>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26</a:t>
            </a:fld>
            <a:endParaRPr lang="zh-CN" altLang="en-US"/>
          </a:p>
        </p:txBody>
      </p:sp>
    </p:spTree>
    <p:extLst>
      <p:ext uri="{BB962C8B-B14F-4D97-AF65-F5344CB8AC3E}">
        <p14:creationId xmlns:p14="http://schemas.microsoft.com/office/powerpoint/2010/main" val="1622881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解释序列的概率，通常指时间和序列</a:t>
            </a:r>
            <a:endParaRPr lang="en-US" altLang="zh-CN" dirty="0" smtClean="0"/>
          </a:p>
          <a:p>
            <a:endParaRPr lang="en-US" altLang="zh-CN" dirty="0" smtClean="0"/>
          </a:p>
          <a:p>
            <a:r>
              <a:rPr lang="zh-CN" altLang="en-US" dirty="0" smtClean="0"/>
              <a:t>图片是一个整体视觉、或者说是区域视觉</a:t>
            </a:r>
            <a:endParaRPr lang="en-US" altLang="zh-CN" dirty="0" smtClean="0"/>
          </a:p>
          <a:p>
            <a:endParaRPr lang="en-US" altLang="zh-CN" dirty="0" smtClean="0"/>
          </a:p>
          <a:p>
            <a:r>
              <a:rPr lang="zh-CN" altLang="en-US" dirty="0" smtClean="0"/>
              <a:t>而序列则是随着看到信息的不同而对信息的理解产生不同的变化</a:t>
            </a:r>
            <a:endParaRPr lang="zh-CN" altLang="en-US" dirty="0"/>
          </a:p>
        </p:txBody>
      </p:sp>
      <p:sp>
        <p:nvSpPr>
          <p:cNvPr id="4" name="灯片编号占位符 3"/>
          <p:cNvSpPr>
            <a:spLocks noGrp="1"/>
          </p:cNvSpPr>
          <p:nvPr>
            <p:ph type="sldNum" sz="quarter" idx="10"/>
          </p:nvPr>
        </p:nvSpPr>
        <p:spPr/>
        <p:txBody>
          <a:bodyPr/>
          <a:lstStyle/>
          <a:p>
            <a:fld id="{D82CE3EF-0918-4B65-9EDB-BEACEE729F50}" type="slidenum">
              <a:rPr lang="zh-CN" altLang="en-US" smtClean="0"/>
              <a:t>27</a:t>
            </a:fld>
            <a:endParaRPr lang="zh-CN" altLang="en-US"/>
          </a:p>
        </p:txBody>
      </p:sp>
    </p:spTree>
    <p:extLst>
      <p:ext uri="{BB962C8B-B14F-4D97-AF65-F5344CB8AC3E}">
        <p14:creationId xmlns:p14="http://schemas.microsoft.com/office/powerpoint/2010/main" val="3301765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前馈网络</a:t>
            </a:r>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4</a:t>
            </a:fld>
            <a:endParaRPr lang="zh-CN" altLang="en-US"/>
          </a:p>
        </p:txBody>
      </p:sp>
    </p:spTree>
    <p:extLst>
      <p:ext uri="{BB962C8B-B14F-4D97-AF65-F5344CB8AC3E}">
        <p14:creationId xmlns:p14="http://schemas.microsoft.com/office/powerpoint/2010/main" val="1706011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权重在每个时间点上是共享的</a:t>
            </a:r>
            <a:endParaRPr lang="en-US" altLang="zh-CN" dirty="0" smtClean="0"/>
          </a:p>
          <a:p>
            <a:r>
              <a:rPr lang="zh-CN" altLang="en-US" dirty="0" smtClean="0"/>
              <a:t>且是一个标准的神经元结构，只是其输入相比传统神经元多了一个输入</a:t>
            </a:r>
            <a:endParaRPr lang="zh-CN" altLang="en-US" dirty="0"/>
          </a:p>
        </p:txBody>
      </p:sp>
      <p:sp>
        <p:nvSpPr>
          <p:cNvPr id="4" name="灯片编号占位符 3"/>
          <p:cNvSpPr>
            <a:spLocks noGrp="1"/>
          </p:cNvSpPr>
          <p:nvPr>
            <p:ph type="sldNum" sz="quarter" idx="10"/>
          </p:nvPr>
        </p:nvSpPr>
        <p:spPr/>
        <p:txBody>
          <a:bodyPr/>
          <a:lstStyle/>
          <a:p>
            <a:fld id="{D82CE3EF-0918-4B65-9EDB-BEACEE729F50}" type="slidenum">
              <a:rPr lang="zh-CN" altLang="en-US" smtClean="0"/>
              <a:t>28</a:t>
            </a:fld>
            <a:endParaRPr lang="zh-CN" altLang="en-US"/>
          </a:p>
        </p:txBody>
      </p:sp>
    </p:spTree>
    <p:extLst>
      <p:ext uri="{BB962C8B-B14F-4D97-AF65-F5344CB8AC3E}">
        <p14:creationId xmlns:p14="http://schemas.microsoft.com/office/powerpoint/2010/main" val="169442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遗忘门确定对于之前的状态是否需要继续保存，以及加上新的输入来更新记忆单元</a:t>
            </a:r>
            <a:endParaRPr lang="zh-CN" altLang="en-US" dirty="0"/>
          </a:p>
        </p:txBody>
      </p:sp>
      <p:sp>
        <p:nvSpPr>
          <p:cNvPr id="4" name="灯片编号占位符 3"/>
          <p:cNvSpPr>
            <a:spLocks noGrp="1"/>
          </p:cNvSpPr>
          <p:nvPr>
            <p:ph type="sldNum" sz="quarter" idx="10"/>
          </p:nvPr>
        </p:nvSpPr>
        <p:spPr/>
        <p:txBody>
          <a:bodyPr/>
          <a:lstStyle/>
          <a:p>
            <a:fld id="{D82CE3EF-0918-4B65-9EDB-BEACEE729F50}" type="slidenum">
              <a:rPr lang="zh-CN" altLang="en-US" smtClean="0"/>
              <a:t>30</a:t>
            </a:fld>
            <a:endParaRPr lang="zh-CN" altLang="en-US"/>
          </a:p>
        </p:txBody>
      </p:sp>
    </p:spTree>
    <p:extLst>
      <p:ext uri="{BB962C8B-B14F-4D97-AF65-F5344CB8AC3E}">
        <p14:creationId xmlns:p14="http://schemas.microsoft.com/office/powerpoint/2010/main" val="3127679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2CE3EF-0918-4B65-9EDB-BEACEE729F50}" type="slidenum">
              <a:rPr lang="zh-CN" altLang="en-US" smtClean="0"/>
              <a:t>31</a:t>
            </a:fld>
            <a:endParaRPr lang="zh-CN" altLang="en-US"/>
          </a:p>
        </p:txBody>
      </p:sp>
    </p:spTree>
    <p:extLst>
      <p:ext uri="{BB962C8B-B14F-4D97-AF65-F5344CB8AC3E}">
        <p14:creationId xmlns:p14="http://schemas.microsoft.com/office/powerpoint/2010/main" val="754210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正向和反向是两个相同结构的网络，同步独立训练，而在输出的位置进行融合，可以使用算术平均值或者对数平均值进行融合</a:t>
            </a:r>
            <a:r>
              <a:rPr lang="en-US" altLang="zh-CN" dirty="0" smtClean="0"/>
              <a:t>(line</a:t>
            </a:r>
            <a:r>
              <a:rPr lang="en-US" altLang="zh-CN" baseline="0" dirty="0" smtClean="0"/>
              <a:t> </a:t>
            </a:r>
            <a:r>
              <a:rPr lang="en-US" altLang="zh-CN" baseline="0" dirty="0" err="1" smtClean="0"/>
              <a:t>pooling|noliner</a:t>
            </a:r>
            <a:r>
              <a:rPr lang="en-US" altLang="zh-CN" baseline="0" dirty="0" smtClean="0"/>
              <a:t> pooling</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D82CE3EF-0918-4B65-9EDB-BEACEE729F50}" type="slidenum">
              <a:rPr lang="zh-CN" altLang="en-US" smtClean="0"/>
              <a:t>32</a:t>
            </a:fld>
            <a:endParaRPr lang="zh-CN" altLang="en-US"/>
          </a:p>
        </p:txBody>
      </p:sp>
    </p:spTree>
    <p:extLst>
      <p:ext uri="{BB962C8B-B14F-4D97-AF65-F5344CB8AC3E}">
        <p14:creationId xmlns:p14="http://schemas.microsoft.com/office/powerpoint/2010/main" val="3887446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深度学习的实质，是通过构建具有很多隐层的机器学习模型和海量的训练数据，来学习更有用的特征，从而最终提升分类或预测的准确性。因此，“深度模型”是手段，“特征学习”是目的</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明确突出了特征学习的重要性，也就是说，通过逐层特征变换，将样本在原空间的特征表示变换到一个新特征空间，从而使分类或预测更加容易</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手工地选取特征是一件非常费力、启发式（需要专业知识）的方法，能不能选取好很大程度上靠经验和运气，而且它的调节需要大量的时间。既然手工选取特征不太好，那么能不能自动地学习一些特征呢？答案是能！</a:t>
            </a:r>
            <a:r>
              <a:rPr lang="en-US" altLang="zh-CN" dirty="0" smtClean="0"/>
              <a:t>Deep Learning</a:t>
            </a:r>
            <a:r>
              <a:rPr lang="zh-CN" altLang="en-US" dirty="0" smtClean="0"/>
              <a:t>就是用来干这个事情的，看它的一个别名</a:t>
            </a:r>
            <a:r>
              <a:rPr lang="en-US" altLang="zh-CN" dirty="0" err="1" smtClean="0"/>
              <a:t>UnsupervisedFeature</a:t>
            </a:r>
            <a:r>
              <a:rPr lang="en-US" altLang="zh-CN" dirty="0" smtClean="0"/>
              <a:t> Learning</a:t>
            </a:r>
            <a:r>
              <a:rPr lang="zh-CN" altLang="en-US" dirty="0" smtClean="0"/>
              <a:t>，就可以顾名思义了，</a:t>
            </a:r>
            <a:r>
              <a:rPr lang="en-US" altLang="zh-CN" dirty="0" smtClean="0"/>
              <a:t>Unsupervised</a:t>
            </a:r>
            <a:r>
              <a:rPr lang="zh-CN" altLang="en-US" dirty="0" smtClean="0"/>
              <a:t>的意思就是不要人参与特征的选取过程</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如果对所有层同时训练，时间复杂度会太高；如果每次训练一层，偏差就会逐层传递。这会面临跟上面监督学习中相反的问题，会严重欠拟合（因为深度网络的神经元和参数太多了）</a:t>
            </a:r>
            <a:endParaRPr lang="en-US" altLang="zh-CN" dirty="0" smtClean="0"/>
          </a:p>
        </p:txBody>
      </p:sp>
      <p:sp>
        <p:nvSpPr>
          <p:cNvPr id="4" name="灯片编号占位符 3"/>
          <p:cNvSpPr>
            <a:spLocks noGrp="1"/>
          </p:cNvSpPr>
          <p:nvPr>
            <p:ph type="sldNum" sz="quarter" idx="10"/>
          </p:nvPr>
        </p:nvSpPr>
        <p:spPr/>
        <p:txBody>
          <a:bodyPr/>
          <a:lstStyle/>
          <a:p>
            <a:fld id="{C3644520-D0FB-454A-ABE6-7E2122FA2B5E}" type="slidenum">
              <a:rPr lang="zh-CN" altLang="en-US" smtClean="0"/>
              <a:t>38</a:t>
            </a:fld>
            <a:endParaRPr lang="zh-CN" altLang="en-US"/>
          </a:p>
        </p:txBody>
      </p:sp>
    </p:spTree>
    <p:extLst>
      <p:ext uri="{BB962C8B-B14F-4D97-AF65-F5344CB8AC3E}">
        <p14:creationId xmlns:p14="http://schemas.microsoft.com/office/powerpoint/2010/main" val="3421116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给定原始输入后，先要训练模型的第一层，即图中左侧的黑色框。黑色框可以看作是一个编码器，将原始输入编码为第一层的初级特征，可以将编码器看作模型的一种“认知”。为了验证这些特征确实是输入的一种抽象表示，且没有丢失太多信息，需要引入一个对应的解码器，即图中左侧的灰色框，可以看作模型的“生成”。为了让认知和生成达成一致，就要求原始输入通过编码再解码，可以大致还原为原始输入。因此将原始输入与其编码再解码之后的误差定义为代价函数，同时训练编码器和解码器</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这时我们得到了原始数据的第一层抽象。固定第一层模型，原始输入就映射成第一层抽象，将其当作输入，如法炮制，可以继续训练出第二层模型，再根据前两层模型训练出第三层模型，以此类推，直至训练出最高层模型。</a:t>
            </a:r>
            <a:endParaRPr lang="zh-CN" altLang="en-US" dirty="0" smtClean="0"/>
          </a:p>
          <a:p>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逐层初始化完成后，就可以用有标签的数据，采用反向传播算法对模型进行整体有监督的训练了。这一步可看作对多层模型整体的精细调整。由于深层模型具有很多局部最优解，模型初始化的位置将很大程度上决定最终模型的质量。“逐层初始化”的步骤就是让模型处于一个较为接近全局最优的位置，从而获得更好的效果</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事实上，逐层初始化深层模型也可以看作是特征学习的过程，通过隐藏层对原始输入的一步一步抽象表示，来学习原始输入的数据结构，找到更有用的特征，从而最终提高分类问题的准确性。在得到有效特征之后，模型整体训练也可以水到渠成</a:t>
            </a:r>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39</a:t>
            </a:fld>
            <a:endParaRPr lang="zh-CN" altLang="en-US"/>
          </a:p>
        </p:txBody>
      </p:sp>
    </p:spTree>
    <p:extLst>
      <p:ext uri="{BB962C8B-B14F-4D97-AF65-F5344CB8AC3E}">
        <p14:creationId xmlns:p14="http://schemas.microsoft.com/office/powerpoint/2010/main" val="3504112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如何构造每个层次</a:t>
            </a:r>
            <a:endParaRPr lang="en-US" altLang="zh-CN" dirty="0" smtClean="0"/>
          </a:p>
          <a:p>
            <a:r>
              <a:rPr lang="zh-CN" altLang="en-US" sz="1200" b="0" i="0" kern="1200" dirty="0" smtClean="0">
                <a:solidFill>
                  <a:schemeClr val="tx1"/>
                </a:solidFill>
                <a:effectLst/>
                <a:latin typeface="+mn-lt"/>
                <a:ea typeface="+mn-ea"/>
                <a:cs typeface="+mn-cs"/>
              </a:rPr>
              <a:t>自编码器尝试训练一个恒等函数，让输出接近等于输入值，恒等函数看似没有学习的意义，但考虑到隐藏层神经元的数目（本例中为</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个）小于输入向量的维数（本例中为</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维），事实上隐藏层就变成了输入数据的一种压缩的表示，或说是抽象的简化表示。如果网络的输入是完全随机的，将高维向量压缩成低维向量会难以实现。但训练数据往往隐含着特定的结构，自编码器就会学到这些数据的相关性，从而得到有效的压缩表示。实际训练后，如果代价函数越小，就说明输入和输出越接近，也就说明这个编码器越靠谱。当然，自编码器训练完成后，实际使用时只需要它的前一层，即编码部分，解码部分就没用了</a:t>
            </a:r>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40</a:t>
            </a:fld>
            <a:endParaRPr lang="zh-CN" altLang="en-US"/>
          </a:p>
        </p:txBody>
      </p:sp>
    </p:spTree>
    <p:extLst>
      <p:ext uri="{BB962C8B-B14F-4D97-AF65-F5344CB8AC3E}">
        <p14:creationId xmlns:p14="http://schemas.microsoft.com/office/powerpoint/2010/main" val="2073867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有待细化</a:t>
            </a:r>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41</a:t>
            </a:fld>
            <a:endParaRPr lang="zh-CN" altLang="en-US"/>
          </a:p>
        </p:txBody>
      </p:sp>
    </p:spTree>
    <p:extLst>
      <p:ext uri="{BB962C8B-B14F-4D97-AF65-F5344CB8AC3E}">
        <p14:creationId xmlns:p14="http://schemas.microsoft.com/office/powerpoint/2010/main" val="3772850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细化</a:t>
            </a:r>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42</a:t>
            </a:fld>
            <a:endParaRPr lang="zh-CN" altLang="en-US"/>
          </a:p>
        </p:txBody>
      </p:sp>
    </p:spTree>
    <p:extLst>
      <p:ext uri="{BB962C8B-B14F-4D97-AF65-F5344CB8AC3E}">
        <p14:creationId xmlns:p14="http://schemas.microsoft.com/office/powerpoint/2010/main" val="2784825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每个节点都是完全独立且是全集合</a:t>
            </a:r>
            <a:endParaRPr lang="en-US" altLang="zh-CN"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任何概率分布都可以转变成基于能量的模型，能量模型能为无监督学习方法提供两个东西：</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）目标函数；</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）目标解</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RBM</a:t>
            </a:r>
            <a:r>
              <a:rPr lang="zh-CN" altLang="en-US" sz="1200" b="0" i="0" kern="1200" dirty="0" smtClean="0">
                <a:solidFill>
                  <a:schemeClr val="tx1"/>
                </a:solidFill>
                <a:effectLst/>
                <a:latin typeface="+mn-lt"/>
                <a:ea typeface="+mn-ea"/>
                <a:cs typeface="+mn-cs"/>
              </a:rPr>
              <a:t>作为一种概率图模型，引入了概率就可以使用采样技术求解，在</a:t>
            </a:r>
            <a:r>
              <a:rPr lang="en-US" altLang="zh-CN" sz="1200" b="0" i="0" kern="1200" dirty="0" smtClean="0">
                <a:solidFill>
                  <a:schemeClr val="tx1"/>
                </a:solidFill>
                <a:effectLst/>
                <a:latin typeface="+mn-lt"/>
                <a:ea typeface="+mn-ea"/>
                <a:cs typeface="+mn-cs"/>
              </a:rPr>
              <a:t>CD</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contrastive divergence</a:t>
            </a:r>
            <a:r>
              <a:rPr lang="zh-CN" altLang="en-US" sz="1200" b="0" i="0" kern="1200" dirty="0" smtClean="0">
                <a:solidFill>
                  <a:schemeClr val="tx1"/>
                </a:solidFill>
                <a:effectLst/>
                <a:latin typeface="+mn-lt"/>
                <a:ea typeface="+mn-ea"/>
                <a:cs typeface="+mn-cs"/>
              </a:rPr>
              <a:t>）算法中采样部分扮演着模拟求解梯度的角色</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每个可视节点和隐藏节点之间的连接结构都有一个能量，通俗来说就是可视节点的每一组取值和隐藏节点的每一组取值都有一个能量</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求解的目标也可以认为是让</a:t>
            </a:r>
            <a:r>
              <a:rPr lang="en-US" altLang="zh-CN" sz="1200" b="0" i="0" kern="1200" dirty="0" smtClean="0">
                <a:solidFill>
                  <a:schemeClr val="tx1"/>
                </a:solidFill>
                <a:effectLst/>
                <a:latin typeface="+mn-lt"/>
                <a:ea typeface="+mn-ea"/>
                <a:cs typeface="+mn-cs"/>
              </a:rPr>
              <a:t>RBM</a:t>
            </a:r>
            <a:r>
              <a:rPr lang="zh-CN" altLang="en-US" sz="1200" b="0" i="0" kern="1200" dirty="0" smtClean="0">
                <a:solidFill>
                  <a:schemeClr val="tx1"/>
                </a:solidFill>
                <a:effectLst/>
                <a:latin typeface="+mn-lt"/>
                <a:ea typeface="+mn-ea"/>
                <a:cs typeface="+mn-cs"/>
              </a:rPr>
              <a:t>网络表示的</a:t>
            </a:r>
            <a:r>
              <a:rPr lang="en-US" altLang="zh-CN" sz="1200" b="0" i="0" kern="1200" dirty="0" smtClean="0">
                <a:solidFill>
                  <a:schemeClr val="tx1"/>
                </a:solidFill>
                <a:effectLst/>
                <a:latin typeface="+mn-lt"/>
                <a:ea typeface="+mn-ea"/>
                <a:cs typeface="+mn-cs"/>
              </a:rPr>
              <a:t>Gibbs</a:t>
            </a:r>
            <a:r>
              <a:rPr lang="zh-CN" altLang="en-US" sz="1200" b="0" i="0" kern="1200" dirty="0" smtClean="0">
                <a:solidFill>
                  <a:schemeClr val="tx1"/>
                </a:solidFill>
                <a:effectLst/>
                <a:latin typeface="+mn-lt"/>
                <a:ea typeface="+mn-ea"/>
                <a:cs typeface="+mn-cs"/>
              </a:rPr>
              <a:t>分布与输入样本的分布尽可能地接近</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既然要用极大似然来求解，这个当然是有意义的</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当</a:t>
            </a:r>
            <a:r>
              <a:rPr lang="en-US" altLang="zh-CN" sz="1200" b="0" i="0" kern="1200" dirty="0" smtClean="0">
                <a:solidFill>
                  <a:schemeClr val="tx1"/>
                </a:solidFill>
                <a:effectLst/>
                <a:latin typeface="+mn-lt"/>
                <a:ea typeface="+mn-ea"/>
                <a:cs typeface="+mn-cs"/>
              </a:rPr>
              <a:t>RBM</a:t>
            </a:r>
            <a:r>
              <a:rPr lang="zh-CN" altLang="en-US" sz="1200" b="0" i="0" kern="1200" dirty="0" smtClean="0">
                <a:solidFill>
                  <a:schemeClr val="tx1"/>
                </a:solidFill>
                <a:effectLst/>
                <a:latin typeface="+mn-lt"/>
                <a:ea typeface="+mn-ea"/>
                <a:cs typeface="+mn-cs"/>
              </a:rPr>
              <a:t>网络训练完成后，如果让这个</a:t>
            </a:r>
            <a:r>
              <a:rPr lang="en-US" altLang="zh-CN" sz="1200" b="0" i="0" kern="1200" dirty="0" smtClean="0">
                <a:solidFill>
                  <a:schemeClr val="tx1"/>
                </a:solidFill>
                <a:effectLst/>
                <a:latin typeface="+mn-lt"/>
                <a:ea typeface="+mn-ea"/>
                <a:cs typeface="+mn-cs"/>
              </a:rPr>
              <a:t>RBM</a:t>
            </a:r>
            <a:r>
              <a:rPr lang="zh-CN" altLang="en-US" sz="1200" b="0" i="0" kern="1200" dirty="0" smtClean="0">
                <a:solidFill>
                  <a:schemeClr val="tx1"/>
                </a:solidFill>
                <a:effectLst/>
                <a:latin typeface="+mn-lt"/>
                <a:ea typeface="+mn-ea"/>
                <a:cs typeface="+mn-cs"/>
              </a:rPr>
              <a:t>网络随机发生若干次状态（当然一个状态是由</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v,h</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组成的），这若干次状态中，可视节点部分（就是</a:t>
            </a:r>
            <a:r>
              <a:rPr lang="en-US" altLang="zh-CN" sz="1200" b="0" i="0" kern="1200" dirty="0" smtClean="0">
                <a:solidFill>
                  <a:schemeClr val="tx1"/>
                </a:solidFill>
                <a:effectLst/>
                <a:latin typeface="+mn-lt"/>
                <a:ea typeface="+mn-ea"/>
                <a:cs typeface="+mn-cs"/>
              </a:rPr>
              <a:t>v</a:t>
            </a:r>
            <a:r>
              <a:rPr lang="zh-CN" altLang="en-US" sz="1200" b="0" i="0" kern="1200" dirty="0" smtClean="0">
                <a:solidFill>
                  <a:schemeClr val="tx1"/>
                </a:solidFill>
                <a:effectLst/>
                <a:latin typeface="+mn-lt"/>
                <a:ea typeface="+mn-ea"/>
                <a:cs typeface="+mn-cs"/>
              </a:rPr>
              <a:t>）出现训练样本的概率要最大。</a:t>
            </a:r>
          </a:p>
          <a:p>
            <a:r>
              <a:rPr lang="zh-CN" altLang="en-US" sz="1200" b="0" i="0" kern="1200" dirty="0" smtClean="0">
                <a:solidFill>
                  <a:schemeClr val="tx1"/>
                </a:solidFill>
                <a:effectLst/>
                <a:latin typeface="+mn-lt"/>
                <a:ea typeface="+mn-ea"/>
                <a:cs typeface="+mn-cs"/>
              </a:rPr>
              <a:t>这样就保证了，在反编码（从隐藏节点到可视节点的编码过程）过程中，能使训练样本出现的概率最大，也就是使得反编码的误差尽最大的可能最小</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一个是推断</a:t>
            </a:r>
            <a:r>
              <a:rPr lang="en-US" altLang="zh-CN" sz="1200" b="0" i="0" kern="1200" dirty="0" smtClean="0">
                <a:solidFill>
                  <a:schemeClr val="tx1"/>
                </a:solidFill>
                <a:effectLst/>
                <a:latin typeface="+mn-lt"/>
                <a:ea typeface="+mn-ea"/>
                <a:cs typeface="+mn-cs"/>
              </a:rPr>
              <a:t>(Inference)</a:t>
            </a:r>
            <a:r>
              <a:rPr lang="zh-CN" altLang="en-US" sz="1200" b="0" i="0" kern="1200" dirty="0" smtClean="0">
                <a:solidFill>
                  <a:schemeClr val="tx1"/>
                </a:solidFill>
                <a:effectLst/>
                <a:latin typeface="+mn-lt"/>
                <a:ea typeface="+mn-ea"/>
                <a:cs typeface="+mn-cs"/>
              </a:rPr>
              <a:t>，它主要是在给定观察变量的情况，找到使能量值最小的那些隐变量的配置；另一个是学习</a:t>
            </a:r>
            <a:r>
              <a:rPr lang="en-US" altLang="zh-CN" sz="1200" b="0" i="0" kern="1200" dirty="0" smtClean="0">
                <a:solidFill>
                  <a:schemeClr val="tx1"/>
                </a:solidFill>
                <a:effectLst/>
                <a:latin typeface="+mn-lt"/>
                <a:ea typeface="+mn-ea"/>
                <a:cs typeface="+mn-cs"/>
              </a:rPr>
              <a:t>(Learning)</a:t>
            </a:r>
            <a:r>
              <a:rPr lang="zh-CN" altLang="en-US" sz="1200" b="0" i="0" kern="1200" dirty="0" smtClean="0">
                <a:solidFill>
                  <a:schemeClr val="tx1"/>
                </a:solidFill>
                <a:effectLst/>
                <a:latin typeface="+mn-lt"/>
                <a:ea typeface="+mn-ea"/>
                <a:cs typeface="+mn-cs"/>
              </a:rPr>
              <a:t>， 它主要是寻找一个恰当的能量函数，使样本中正确的输入输出的能量 比错误的输入输出的能量低</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smtClean="0">
                <a:solidFill>
                  <a:schemeClr val="tx1"/>
                </a:solidFill>
                <a:effectLst/>
                <a:latin typeface="+mn-lt"/>
                <a:ea typeface="+mn-ea"/>
                <a:cs typeface="+mn-cs"/>
              </a:rPr>
              <a:t>Gibbs</a:t>
            </a:r>
            <a:r>
              <a:rPr lang="zh-CN" altLang="en-US" sz="1200" b="1" i="0" kern="1200" dirty="0" smtClean="0">
                <a:solidFill>
                  <a:schemeClr val="tx1"/>
                </a:solidFill>
                <a:effectLst/>
                <a:latin typeface="+mn-lt"/>
                <a:ea typeface="+mn-ea"/>
                <a:cs typeface="+mn-cs"/>
              </a:rPr>
              <a:t>分布采样的条件概率多次迭代收敛于联合分布</a:t>
            </a:r>
            <a:endParaRPr lang="en-US" altLang="zh-CN"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当使用</a:t>
            </a:r>
            <a:r>
              <a:rPr lang="en-US" altLang="zh-CN" sz="1200" b="0" i="0" kern="1200" dirty="0" smtClean="0">
                <a:solidFill>
                  <a:schemeClr val="tx1"/>
                </a:solidFill>
                <a:effectLst/>
                <a:latin typeface="+mn-lt"/>
                <a:ea typeface="+mn-ea"/>
                <a:cs typeface="+mn-cs"/>
              </a:rPr>
              <a:t>RBM</a:t>
            </a:r>
            <a:r>
              <a:rPr lang="zh-CN" altLang="en-US" sz="1200" b="0" i="0" kern="1200" dirty="0" smtClean="0">
                <a:solidFill>
                  <a:schemeClr val="tx1"/>
                </a:solidFill>
                <a:effectLst/>
                <a:latin typeface="+mn-lt"/>
                <a:ea typeface="+mn-ea"/>
                <a:cs typeface="+mn-cs"/>
              </a:rPr>
              <a:t>解决分类任务时，最常见的做法是将</a:t>
            </a:r>
            <a:r>
              <a:rPr lang="en-US" altLang="zh-CN" sz="1200" b="0" i="0" kern="1200" dirty="0" smtClean="0">
                <a:solidFill>
                  <a:schemeClr val="tx1"/>
                </a:solidFill>
                <a:effectLst/>
                <a:latin typeface="+mn-lt"/>
                <a:ea typeface="+mn-ea"/>
                <a:cs typeface="+mn-cs"/>
              </a:rPr>
              <a:t>RBM</a:t>
            </a:r>
            <a:r>
              <a:rPr lang="zh-CN" altLang="en-US" sz="1200" b="0" i="0" kern="1200" dirty="0" smtClean="0">
                <a:solidFill>
                  <a:schemeClr val="tx1"/>
                </a:solidFill>
                <a:effectLst/>
                <a:latin typeface="+mn-lt"/>
                <a:ea typeface="+mn-ea"/>
                <a:cs typeface="+mn-cs"/>
              </a:rPr>
              <a:t>视为一个特征提取器，使用观测数据（忽略类别标签）训练</a:t>
            </a:r>
            <a:r>
              <a:rPr lang="en-US" altLang="zh-CN" sz="1200" b="0" i="0" kern="1200" dirty="0" smtClean="0">
                <a:solidFill>
                  <a:schemeClr val="tx1"/>
                </a:solidFill>
                <a:effectLst/>
                <a:latin typeface="+mn-lt"/>
                <a:ea typeface="+mn-ea"/>
                <a:cs typeface="+mn-cs"/>
              </a:rPr>
              <a:t>RBM,</a:t>
            </a:r>
            <a:r>
              <a:rPr lang="zh-CN" altLang="en-US" sz="1200" b="0" i="0" kern="1200" dirty="0" smtClean="0">
                <a:solidFill>
                  <a:schemeClr val="tx1"/>
                </a:solidFill>
                <a:effectLst/>
                <a:latin typeface="+mn-lt"/>
                <a:ea typeface="+mn-ea"/>
                <a:cs typeface="+mn-cs"/>
              </a:rPr>
              <a:t>然后用训练好的</a:t>
            </a:r>
            <a:r>
              <a:rPr lang="en-US" altLang="zh-CN" sz="1200" b="0" i="0" kern="1200" dirty="0" smtClean="0">
                <a:solidFill>
                  <a:schemeClr val="tx1"/>
                </a:solidFill>
                <a:effectLst/>
                <a:latin typeface="+mn-lt"/>
                <a:ea typeface="+mn-ea"/>
                <a:cs typeface="+mn-cs"/>
              </a:rPr>
              <a:t>RBM</a:t>
            </a:r>
            <a:r>
              <a:rPr lang="zh-CN" altLang="en-US" sz="1200" b="0" i="0" kern="1200" dirty="0" smtClean="0">
                <a:solidFill>
                  <a:schemeClr val="tx1"/>
                </a:solidFill>
                <a:effectLst/>
                <a:latin typeface="+mn-lt"/>
                <a:ea typeface="+mn-ea"/>
                <a:cs typeface="+mn-cs"/>
              </a:rPr>
              <a:t>的隐单元的激活概率和原有的类别标签组成心得训练集，进而使用其他的分类算法训练分类器。</a:t>
            </a:r>
            <a:endParaRPr lang="en-US" altLang="zh-CN"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受限玻尔兹曼机（</a:t>
            </a:r>
            <a:r>
              <a:rPr lang="en-US" altLang="zh-CN" sz="1200" b="1" i="0" kern="1200" dirty="0" smtClean="0">
                <a:solidFill>
                  <a:schemeClr val="tx1"/>
                </a:solidFill>
                <a:effectLst/>
                <a:latin typeface="+mn-lt"/>
                <a:ea typeface="+mn-ea"/>
                <a:cs typeface="+mn-cs"/>
              </a:rPr>
              <a:t>Restricted Boltzmann Machine</a:t>
            </a:r>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RBM</a:t>
            </a:r>
            <a:r>
              <a:rPr lang="zh-CN" altLang="en-US" sz="1200" b="1" i="0" kern="1200" dirty="0" smtClean="0">
                <a:solidFill>
                  <a:schemeClr val="tx1"/>
                </a:solidFill>
                <a:effectLst/>
                <a:latin typeface="+mn-lt"/>
                <a:ea typeface="+mn-ea"/>
                <a:cs typeface="+mn-cs"/>
              </a:rPr>
              <a:t>）</a:t>
            </a:r>
            <a:endParaRPr lang="en-US" altLang="zh-CN" sz="1200" b="1"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任何（宏观）物理系统的温度都是组成该系统的</a:t>
            </a:r>
            <a:r>
              <a:rPr lang="zh-CN" altLang="en-US" sz="1200" b="0" i="0" u="none" strike="noStrike" kern="1200" dirty="0" smtClean="0">
                <a:solidFill>
                  <a:schemeClr val="tx1"/>
                </a:solidFill>
                <a:effectLst/>
                <a:latin typeface="+mn-lt"/>
                <a:ea typeface="+mn-ea"/>
                <a:cs typeface="+mn-cs"/>
                <a:hlinkClick r:id="rId3" tooltip="分子"/>
              </a:rPr>
              <a:t>分子</a:t>
            </a:r>
            <a:r>
              <a:rPr lang="zh-CN" altLang="en-US" sz="1200" b="0" i="0" kern="1200" dirty="0" smtClean="0">
                <a:solidFill>
                  <a:schemeClr val="tx1"/>
                </a:solidFill>
                <a:effectLst/>
                <a:latin typeface="+mn-lt"/>
                <a:ea typeface="+mn-ea"/>
                <a:cs typeface="+mn-cs"/>
              </a:rPr>
              <a:t>和</a:t>
            </a:r>
            <a:r>
              <a:rPr lang="zh-CN" altLang="en-US" sz="1200" b="0" i="0" u="none" strike="noStrike" kern="1200" dirty="0" smtClean="0">
                <a:solidFill>
                  <a:schemeClr val="tx1"/>
                </a:solidFill>
                <a:effectLst/>
                <a:latin typeface="+mn-lt"/>
                <a:ea typeface="+mn-ea"/>
                <a:cs typeface="+mn-cs"/>
                <a:hlinkClick r:id="rId4" tooltip="原子"/>
              </a:rPr>
              <a:t>原子</a:t>
            </a:r>
            <a:r>
              <a:rPr lang="zh-CN" altLang="en-US" sz="1200" b="0" i="0" kern="1200" dirty="0" smtClean="0">
                <a:solidFill>
                  <a:schemeClr val="tx1"/>
                </a:solidFill>
                <a:effectLst/>
                <a:latin typeface="+mn-lt"/>
                <a:ea typeface="+mn-ea"/>
                <a:cs typeface="+mn-cs"/>
              </a:rPr>
              <a:t>的</a:t>
            </a:r>
            <a:r>
              <a:rPr lang="zh-CN" altLang="en-US" sz="1200" b="0" i="0" u="none" strike="noStrike" kern="1200" dirty="0" smtClean="0">
                <a:solidFill>
                  <a:schemeClr val="tx1"/>
                </a:solidFill>
                <a:effectLst/>
                <a:latin typeface="+mn-lt"/>
                <a:ea typeface="+mn-ea"/>
                <a:cs typeface="+mn-cs"/>
                <a:hlinkClick r:id="rId5" tooltip="运动"/>
              </a:rPr>
              <a:t>运动</a:t>
            </a:r>
            <a:r>
              <a:rPr lang="zh-CN" altLang="en-US" sz="1200" b="0" i="0" kern="1200" dirty="0" smtClean="0">
                <a:solidFill>
                  <a:schemeClr val="tx1"/>
                </a:solidFill>
                <a:effectLst/>
                <a:latin typeface="+mn-lt"/>
                <a:ea typeface="+mn-ea"/>
                <a:cs typeface="+mn-cs"/>
              </a:rPr>
              <a:t>的结果。这些粒子有一个不同速度的范围，而任何单个粒子的</a:t>
            </a:r>
            <a:r>
              <a:rPr lang="zh-CN" altLang="en-US" sz="1200" b="0" i="0" u="none" strike="noStrike" kern="1200" dirty="0" smtClean="0">
                <a:solidFill>
                  <a:schemeClr val="tx1"/>
                </a:solidFill>
                <a:effectLst/>
                <a:latin typeface="+mn-lt"/>
                <a:ea typeface="+mn-ea"/>
                <a:cs typeface="+mn-cs"/>
                <a:hlinkClick r:id="rId6" tooltip="速度"/>
              </a:rPr>
              <a:t>速度</a:t>
            </a:r>
            <a:r>
              <a:rPr lang="zh-CN" altLang="en-US" sz="1200" b="0" i="0" kern="1200" dirty="0" smtClean="0">
                <a:solidFill>
                  <a:schemeClr val="tx1"/>
                </a:solidFill>
                <a:effectLst/>
                <a:latin typeface="+mn-lt"/>
                <a:ea typeface="+mn-ea"/>
                <a:cs typeface="+mn-cs"/>
              </a:rPr>
              <a:t>都因与其它粒子的</a:t>
            </a:r>
            <a:r>
              <a:rPr lang="zh-CN" altLang="en-US" sz="1200" b="0" i="0" u="none" strike="noStrike" kern="1200" dirty="0" smtClean="0">
                <a:solidFill>
                  <a:schemeClr val="tx1"/>
                </a:solidFill>
                <a:effectLst/>
                <a:latin typeface="+mn-lt"/>
                <a:ea typeface="+mn-ea"/>
                <a:cs typeface="+mn-cs"/>
                <a:hlinkClick r:id="rId7" tooltip="碰撞"/>
              </a:rPr>
              <a:t>碰撞</a:t>
            </a:r>
            <a:r>
              <a:rPr lang="zh-CN" altLang="en-US" sz="1200" b="0" i="0" kern="1200" dirty="0" smtClean="0">
                <a:solidFill>
                  <a:schemeClr val="tx1"/>
                </a:solidFill>
                <a:effectLst/>
                <a:latin typeface="+mn-lt"/>
                <a:ea typeface="+mn-ea"/>
                <a:cs typeface="+mn-cs"/>
              </a:rPr>
              <a:t>而不断变化。然而，对于大量粒子来说，处于一个特定的速度范围的粒子所占的比例却几乎不变，如果系统处于或接近处于平衡。麦克斯韦</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玻尔兹曼分布具体说明了这个比例，对于任何速度范围，作为系统的温度的</a:t>
            </a:r>
            <a:r>
              <a:rPr lang="zh-CN" altLang="en-US" sz="1200" b="0" i="0" u="none" strike="noStrike" kern="1200" dirty="0" smtClean="0">
                <a:solidFill>
                  <a:schemeClr val="tx1"/>
                </a:solidFill>
                <a:effectLst/>
                <a:latin typeface="+mn-lt"/>
                <a:ea typeface="+mn-ea"/>
                <a:cs typeface="+mn-cs"/>
                <a:hlinkClick r:id="rId8" tooltip="函数"/>
              </a:rPr>
              <a:t>函数</a:t>
            </a:r>
            <a:r>
              <a:rPr lang="zh-CN" altLang="en-US" sz="1200" b="0" i="0" kern="1200" dirty="0" smtClean="0">
                <a:solidFill>
                  <a:schemeClr val="tx1"/>
                </a:solidFill>
                <a:effectLst/>
                <a:latin typeface="+mn-lt"/>
                <a:ea typeface="+mn-ea"/>
                <a:cs typeface="+mn-cs"/>
              </a:rPr>
              <a:t>。它以</a:t>
            </a:r>
            <a:r>
              <a:rPr lang="zh-CN" altLang="en-US" sz="1200" b="0" i="0" u="none" strike="noStrike" kern="1200" dirty="0" smtClean="0">
                <a:solidFill>
                  <a:schemeClr val="tx1"/>
                </a:solidFill>
                <a:effectLst/>
                <a:latin typeface="+mn-lt"/>
                <a:ea typeface="+mn-ea"/>
                <a:cs typeface="+mn-cs"/>
                <a:hlinkClick r:id="rId9" tooltip="詹姆斯·麦克斯韦"/>
              </a:rPr>
              <a:t>詹姆斯</a:t>
            </a:r>
            <a:r>
              <a:rPr lang="en-US" altLang="zh-CN" sz="1200" b="0" i="0" u="none" strike="noStrike" kern="1200" dirty="0" smtClean="0">
                <a:solidFill>
                  <a:schemeClr val="tx1"/>
                </a:solidFill>
                <a:effectLst/>
                <a:latin typeface="+mn-lt"/>
                <a:ea typeface="+mn-ea"/>
                <a:cs typeface="+mn-cs"/>
                <a:hlinkClick r:id="rId9" tooltip="詹姆斯·麦克斯韦"/>
              </a:rPr>
              <a:t>·</a:t>
            </a:r>
            <a:r>
              <a:rPr lang="zh-CN" altLang="en-US" sz="1200" b="0" i="0" u="none" strike="noStrike" kern="1200" dirty="0" smtClean="0">
                <a:solidFill>
                  <a:schemeClr val="tx1"/>
                </a:solidFill>
                <a:effectLst/>
                <a:latin typeface="+mn-lt"/>
                <a:ea typeface="+mn-ea"/>
                <a:cs typeface="+mn-cs"/>
                <a:hlinkClick r:id="rId9" tooltip="詹姆斯·麦克斯韦"/>
              </a:rPr>
              <a:t>麦克斯韦</a:t>
            </a:r>
            <a:r>
              <a:rPr lang="zh-CN" altLang="en-US" sz="1200" b="0" i="0" kern="1200" dirty="0" smtClean="0">
                <a:solidFill>
                  <a:schemeClr val="tx1"/>
                </a:solidFill>
                <a:effectLst/>
                <a:latin typeface="+mn-lt"/>
                <a:ea typeface="+mn-ea"/>
                <a:cs typeface="+mn-cs"/>
              </a:rPr>
              <a:t>和</a:t>
            </a:r>
            <a:r>
              <a:rPr lang="zh-CN" altLang="en-US" sz="1200" b="0" i="0" u="none" strike="noStrike" kern="1200" dirty="0" smtClean="0">
                <a:solidFill>
                  <a:schemeClr val="tx1"/>
                </a:solidFill>
                <a:effectLst/>
                <a:latin typeface="+mn-lt"/>
                <a:ea typeface="+mn-ea"/>
                <a:cs typeface="+mn-cs"/>
                <a:hlinkClick r:id="rId10" tooltip="路德维希·玻尔兹曼"/>
              </a:rPr>
              <a:t>路德维希</a:t>
            </a:r>
            <a:r>
              <a:rPr lang="en-US" altLang="zh-CN" sz="1200" b="0" i="0" u="none" strike="noStrike" kern="1200" dirty="0" smtClean="0">
                <a:solidFill>
                  <a:schemeClr val="tx1"/>
                </a:solidFill>
                <a:effectLst/>
                <a:latin typeface="+mn-lt"/>
                <a:ea typeface="+mn-ea"/>
                <a:cs typeface="+mn-cs"/>
                <a:hlinkClick r:id="rId10" tooltip="路德维希·玻尔兹曼"/>
              </a:rPr>
              <a:t>·</a:t>
            </a:r>
            <a:r>
              <a:rPr lang="zh-CN" altLang="en-US" sz="1200" b="0" i="0" u="none" strike="noStrike" kern="1200" dirty="0" smtClean="0">
                <a:solidFill>
                  <a:schemeClr val="tx1"/>
                </a:solidFill>
                <a:effectLst/>
                <a:latin typeface="+mn-lt"/>
                <a:ea typeface="+mn-ea"/>
                <a:cs typeface="+mn-cs"/>
                <a:hlinkClick r:id="rId10" tooltip="路德维希·玻尔兹曼"/>
              </a:rPr>
              <a:t>玻尔兹曼</a:t>
            </a:r>
            <a:r>
              <a:rPr lang="zh-CN" altLang="en-US" sz="1200" b="0" i="0" kern="1200" dirty="0" smtClean="0">
                <a:solidFill>
                  <a:schemeClr val="tx1"/>
                </a:solidFill>
                <a:effectLst/>
                <a:latin typeface="+mn-lt"/>
                <a:ea typeface="+mn-ea"/>
                <a:cs typeface="+mn-cs"/>
              </a:rPr>
              <a:t>命名。</a:t>
            </a:r>
          </a:p>
          <a:p>
            <a:r>
              <a:rPr lang="zh-CN" altLang="en-US" sz="1200" b="0" i="0" kern="1200" dirty="0" smtClean="0">
                <a:solidFill>
                  <a:schemeClr val="tx1"/>
                </a:solidFill>
                <a:effectLst/>
                <a:latin typeface="+mn-lt"/>
                <a:ea typeface="+mn-ea"/>
                <a:cs typeface="+mn-cs"/>
              </a:rPr>
              <a:t>这个分布可以视为一个三维</a:t>
            </a:r>
            <a:r>
              <a:rPr lang="zh-CN" altLang="en-US" sz="1200" b="0" i="0" u="none" strike="noStrike" kern="1200" dirty="0" smtClean="0">
                <a:solidFill>
                  <a:schemeClr val="tx1"/>
                </a:solidFill>
                <a:effectLst/>
                <a:latin typeface="+mn-lt"/>
                <a:ea typeface="+mn-ea"/>
                <a:cs typeface="+mn-cs"/>
                <a:hlinkClick r:id="rId11" tooltip="矢量"/>
              </a:rPr>
              <a:t>矢量</a:t>
            </a:r>
            <a:r>
              <a:rPr lang="zh-CN" altLang="en-US" sz="1200" b="0" i="0" kern="1200" dirty="0" smtClean="0">
                <a:solidFill>
                  <a:schemeClr val="tx1"/>
                </a:solidFill>
                <a:effectLst/>
                <a:latin typeface="+mn-lt"/>
                <a:ea typeface="+mn-ea"/>
                <a:cs typeface="+mn-cs"/>
              </a:rPr>
              <a:t>的大小，它的分量是独立和</a:t>
            </a:r>
            <a:r>
              <a:rPr lang="zh-CN" altLang="en-US" sz="1200" b="0" i="0" u="none" strike="noStrike" kern="1200" dirty="0" smtClean="0">
                <a:solidFill>
                  <a:schemeClr val="tx1"/>
                </a:solidFill>
                <a:effectLst/>
                <a:latin typeface="+mn-lt"/>
                <a:ea typeface="+mn-ea"/>
                <a:cs typeface="+mn-cs"/>
                <a:hlinkClick r:id="rId12" tooltip="正态分布"/>
              </a:rPr>
              <a:t>正态分布</a:t>
            </a:r>
            <a:r>
              <a:rPr lang="zh-CN" altLang="en-US" sz="1200" b="0" i="0" kern="1200" dirty="0" smtClean="0">
                <a:solidFill>
                  <a:schemeClr val="tx1"/>
                </a:solidFill>
                <a:effectLst/>
                <a:latin typeface="+mn-lt"/>
                <a:ea typeface="+mn-ea"/>
                <a:cs typeface="+mn-cs"/>
              </a:rPr>
              <a:t>的，其期望值为</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13" tooltip="标准差"/>
              </a:rPr>
              <a:t>标准差</a:t>
            </a:r>
            <a:r>
              <a:rPr lang="zh-CN" altLang="en-US" sz="1200" b="0" i="0" kern="1200" dirty="0" smtClean="0">
                <a:solidFill>
                  <a:schemeClr val="tx1"/>
                </a:solidFill>
                <a:effectLst/>
                <a:latin typeface="+mn-lt"/>
                <a:ea typeface="+mn-ea"/>
                <a:cs typeface="+mn-cs"/>
              </a:rPr>
              <a:t>为。如果的分布为，那么</a:t>
            </a:r>
          </a:p>
          <a:p>
            <a:r>
              <a:rPr lang="zh-CN" altLang="en-US" sz="1200" b="0" i="0" kern="1200" dirty="0" smtClean="0">
                <a:solidFill>
                  <a:schemeClr val="tx1"/>
                </a:solidFill>
                <a:effectLst/>
                <a:latin typeface="+mn-lt"/>
                <a:ea typeface="+mn-ea"/>
                <a:cs typeface="+mn-cs"/>
              </a:rPr>
              <a:t>就呈麦克斯韦</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玻尔兹曼分布，其参数为。</a:t>
            </a:r>
          </a:p>
          <a:p>
            <a:endParaRPr lang="en-US" altLang="zh-CN" dirty="0" smtClean="0"/>
          </a:p>
          <a:p>
            <a:r>
              <a:rPr lang="en-US" altLang="zh-CN" sz="1200" b="0" i="0" kern="1200" dirty="0" smtClean="0">
                <a:solidFill>
                  <a:schemeClr val="tx1"/>
                </a:solidFill>
                <a:effectLst/>
                <a:latin typeface="+mn-lt"/>
                <a:ea typeface="+mn-ea"/>
                <a:cs typeface="+mn-cs"/>
              </a:rPr>
              <a:t>RBM</a:t>
            </a:r>
            <a:r>
              <a:rPr lang="zh-CN" altLang="en-US" sz="1200" b="0" i="0" kern="1200" dirty="0" smtClean="0">
                <a:solidFill>
                  <a:schemeClr val="tx1"/>
                </a:solidFill>
                <a:effectLst/>
                <a:latin typeface="+mn-lt"/>
                <a:ea typeface="+mn-ea"/>
                <a:cs typeface="+mn-cs"/>
              </a:rPr>
              <a:t>网络有几个参数，一个是可视层与隐藏层之间的权重矩阵，一个是可视节点的偏移量</a:t>
            </a:r>
            <a:r>
              <a:rPr lang="en-US" altLang="zh-CN" sz="1200" b="0" i="0" kern="1200" dirty="0" smtClean="0">
                <a:solidFill>
                  <a:schemeClr val="tx1"/>
                </a:solidFill>
                <a:effectLst/>
                <a:latin typeface="+mn-lt"/>
                <a:ea typeface="+mn-ea"/>
                <a:cs typeface="+mn-cs"/>
              </a:rPr>
              <a:t>b=(b1,b2⋯bm)</a:t>
            </a:r>
            <a:r>
              <a:rPr lang="zh-CN" altLang="en-US" sz="1200" b="0" i="0" kern="1200" dirty="0" smtClean="0">
                <a:solidFill>
                  <a:schemeClr val="tx1"/>
                </a:solidFill>
                <a:effectLst/>
                <a:latin typeface="+mn-lt"/>
                <a:ea typeface="+mn-ea"/>
                <a:cs typeface="+mn-cs"/>
              </a:rPr>
              <a:t>，一个是隐藏节点的偏移量</a:t>
            </a:r>
            <a:r>
              <a:rPr lang="en-US" altLang="zh-CN" sz="1200" b="0" i="0" kern="1200" dirty="0" smtClean="0">
                <a:solidFill>
                  <a:schemeClr val="tx1"/>
                </a:solidFill>
                <a:effectLst/>
                <a:latin typeface="+mn-lt"/>
                <a:ea typeface="+mn-ea"/>
                <a:cs typeface="+mn-cs"/>
              </a:rPr>
              <a:t>c=(c1,c2⋯cn)</a:t>
            </a:r>
            <a:r>
              <a:rPr lang="zh-CN" altLang="en-US" sz="1200" b="0" i="0" kern="1200" dirty="0" smtClean="0">
                <a:solidFill>
                  <a:schemeClr val="tx1"/>
                </a:solidFill>
                <a:effectLst/>
                <a:latin typeface="+mn-lt"/>
                <a:ea typeface="+mn-ea"/>
                <a:cs typeface="+mn-cs"/>
              </a:rPr>
              <a:t>，这几个参数决定了</a:t>
            </a:r>
            <a:r>
              <a:rPr lang="en-US" altLang="zh-CN" sz="1200" b="0" i="0" kern="1200" dirty="0" smtClean="0">
                <a:solidFill>
                  <a:schemeClr val="tx1"/>
                </a:solidFill>
                <a:effectLst/>
                <a:latin typeface="+mn-lt"/>
                <a:ea typeface="+mn-ea"/>
                <a:cs typeface="+mn-cs"/>
              </a:rPr>
              <a:t>RBM</a:t>
            </a:r>
            <a:r>
              <a:rPr lang="zh-CN" altLang="en-US" sz="1200" b="0" i="0" kern="1200" dirty="0" smtClean="0">
                <a:solidFill>
                  <a:schemeClr val="tx1"/>
                </a:solidFill>
                <a:effectLst/>
                <a:latin typeface="+mn-lt"/>
                <a:ea typeface="+mn-ea"/>
                <a:cs typeface="+mn-cs"/>
              </a:rPr>
              <a:t>网络将一个</a:t>
            </a:r>
            <a:r>
              <a:rPr lang="en-US" altLang="zh-CN" sz="1200" b="0" i="0" kern="1200" dirty="0" smtClean="0">
                <a:solidFill>
                  <a:schemeClr val="tx1"/>
                </a:solidFill>
                <a:effectLst/>
                <a:latin typeface="+mn-lt"/>
                <a:ea typeface="+mn-ea"/>
                <a:cs typeface="+mn-cs"/>
              </a:rPr>
              <a:t>m</a:t>
            </a:r>
            <a:r>
              <a:rPr lang="zh-CN" altLang="en-US" sz="1200" b="0" i="0" kern="1200" dirty="0" smtClean="0">
                <a:solidFill>
                  <a:schemeClr val="tx1"/>
                </a:solidFill>
                <a:effectLst/>
                <a:latin typeface="+mn-lt"/>
                <a:ea typeface="+mn-ea"/>
                <a:cs typeface="+mn-cs"/>
              </a:rPr>
              <a:t>维的样本编码成一个什么样的</a:t>
            </a:r>
            <a:r>
              <a:rPr lang="en-US" altLang="zh-CN" sz="1200" b="0" i="0" kern="1200" dirty="0" smtClean="0">
                <a:solidFill>
                  <a:schemeClr val="tx1"/>
                </a:solidFill>
                <a:effectLst/>
                <a:latin typeface="+mn-lt"/>
                <a:ea typeface="+mn-ea"/>
                <a:cs typeface="+mn-cs"/>
              </a:rPr>
              <a:t>n</a:t>
            </a:r>
            <a:r>
              <a:rPr lang="zh-CN" altLang="en-US" sz="1200" b="0" i="0" kern="1200" dirty="0" smtClean="0">
                <a:solidFill>
                  <a:schemeClr val="tx1"/>
                </a:solidFill>
                <a:effectLst/>
                <a:latin typeface="+mn-lt"/>
                <a:ea typeface="+mn-ea"/>
                <a:cs typeface="+mn-cs"/>
              </a:rPr>
              <a:t>维的样本。</a:t>
            </a:r>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43</a:t>
            </a:fld>
            <a:endParaRPr lang="zh-CN" altLang="en-US"/>
          </a:p>
        </p:txBody>
      </p:sp>
    </p:spTree>
    <p:extLst>
      <p:ext uri="{BB962C8B-B14F-4D97-AF65-F5344CB8AC3E}">
        <p14:creationId xmlns:p14="http://schemas.microsoft.com/office/powerpoint/2010/main" val="634025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644520-D0FB-454A-ABE6-7E2122FA2B5E}" type="slidenum">
              <a:rPr lang="zh-CN" altLang="en-US" smtClean="0"/>
              <a:t>5</a:t>
            </a:fld>
            <a:endParaRPr lang="zh-CN" altLang="en-US"/>
          </a:p>
        </p:txBody>
      </p:sp>
    </p:spTree>
    <p:extLst>
      <p:ext uri="{BB962C8B-B14F-4D97-AF65-F5344CB8AC3E}">
        <p14:creationId xmlns:p14="http://schemas.microsoft.com/office/powerpoint/2010/main" val="3369773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 由于同层节点之间没有连接，因此已知输入层的情况下，隐藏层的各节点是条件独立的；反之，已知隐藏层的情况下，输入层各节点也是条件独立的。同时，可以根据</a:t>
            </a:r>
            <a:r>
              <a:rPr lang="en-US" altLang="zh-CN" sz="1200" b="0" i="0" kern="1200" dirty="0" smtClean="0">
                <a:solidFill>
                  <a:schemeClr val="tx1"/>
                </a:solidFill>
                <a:effectLst/>
                <a:latin typeface="+mn-lt"/>
                <a:ea typeface="+mn-ea"/>
                <a:cs typeface="+mn-cs"/>
              </a:rPr>
              <a:t>Boltzmann</a:t>
            </a:r>
            <a:r>
              <a:rPr lang="zh-CN" altLang="en-US" sz="1200" b="0" i="0" kern="1200" dirty="0" smtClean="0">
                <a:solidFill>
                  <a:schemeClr val="tx1"/>
                </a:solidFill>
                <a:effectLst/>
                <a:latin typeface="+mn-lt"/>
                <a:ea typeface="+mn-ea"/>
                <a:cs typeface="+mn-cs"/>
              </a:rPr>
              <a:t>分布，当输入</a:t>
            </a:r>
            <a:r>
              <a:rPr lang="en-US" altLang="zh-CN" sz="1200" b="0" i="0" kern="1200" dirty="0" smtClean="0">
                <a:solidFill>
                  <a:schemeClr val="tx1"/>
                </a:solidFill>
                <a:effectLst/>
                <a:latin typeface="+mn-lt"/>
                <a:ea typeface="+mn-ea"/>
                <a:cs typeface="+mn-cs"/>
              </a:rPr>
              <a:t>v</a:t>
            </a:r>
            <a:r>
              <a:rPr lang="zh-CN" altLang="en-US" sz="1200" b="0" i="0" kern="1200" dirty="0" smtClean="0">
                <a:solidFill>
                  <a:schemeClr val="tx1"/>
                </a:solidFill>
                <a:effectLst/>
                <a:latin typeface="+mn-lt"/>
                <a:ea typeface="+mn-ea"/>
                <a:cs typeface="+mn-cs"/>
              </a:rPr>
              <a:t>时通过</a:t>
            </a:r>
            <a:r>
              <a:rPr lang="en-US" altLang="zh-CN" sz="1200" b="0" i="0" kern="1200" dirty="0" smtClean="0">
                <a:solidFill>
                  <a:schemeClr val="tx1"/>
                </a:solidFill>
                <a:effectLst/>
                <a:latin typeface="+mn-lt"/>
                <a:ea typeface="+mn-ea"/>
                <a:cs typeface="+mn-cs"/>
              </a:rPr>
              <a:t>p(</a:t>
            </a:r>
            <a:r>
              <a:rPr lang="en-US" altLang="zh-CN" sz="1200" b="0" i="0" kern="1200" dirty="0" err="1" smtClean="0">
                <a:solidFill>
                  <a:schemeClr val="tx1"/>
                </a:solidFill>
                <a:effectLst/>
                <a:latin typeface="+mn-lt"/>
                <a:ea typeface="+mn-ea"/>
                <a:cs typeface="+mn-cs"/>
              </a:rPr>
              <a:t>h|v</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生成隐藏层，得到隐藏层之后再通过</a:t>
            </a:r>
            <a:r>
              <a:rPr lang="en-US" altLang="zh-CN" sz="1200" b="0" i="0" kern="1200" dirty="0" smtClean="0">
                <a:solidFill>
                  <a:schemeClr val="tx1"/>
                </a:solidFill>
                <a:effectLst/>
                <a:latin typeface="+mn-lt"/>
                <a:ea typeface="+mn-ea"/>
                <a:cs typeface="+mn-cs"/>
              </a:rPr>
              <a:t>p(</a:t>
            </a:r>
            <a:r>
              <a:rPr lang="en-US" altLang="zh-CN" sz="1200" b="0" i="0" kern="1200" dirty="0" err="1" smtClean="0">
                <a:solidFill>
                  <a:schemeClr val="tx1"/>
                </a:solidFill>
                <a:effectLst/>
                <a:latin typeface="+mn-lt"/>
                <a:ea typeface="+mn-ea"/>
                <a:cs typeface="+mn-cs"/>
              </a:rPr>
              <a:t>v|h</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生成输入层。相信很多读者已经猜到了，可以按照训练其他网络类似的思路，通过调整参数，希望通过输入</a:t>
            </a:r>
            <a:r>
              <a:rPr lang="en-US" altLang="zh-CN" sz="1200" b="0" i="0" kern="1200" dirty="0" smtClean="0">
                <a:solidFill>
                  <a:schemeClr val="tx1"/>
                </a:solidFill>
                <a:effectLst/>
                <a:latin typeface="+mn-lt"/>
                <a:ea typeface="+mn-ea"/>
                <a:cs typeface="+mn-cs"/>
              </a:rPr>
              <a:t>v</a:t>
            </a:r>
            <a:r>
              <a:rPr lang="zh-CN" altLang="en-US" sz="1200" b="0" i="0" kern="1200" dirty="0" smtClean="0">
                <a:solidFill>
                  <a:schemeClr val="tx1"/>
                </a:solidFill>
                <a:effectLst/>
                <a:latin typeface="+mn-lt"/>
                <a:ea typeface="+mn-ea"/>
                <a:cs typeface="+mn-cs"/>
              </a:rPr>
              <a:t>生成的</a:t>
            </a:r>
            <a:r>
              <a:rPr lang="en-US" altLang="zh-CN" sz="1200" b="0" i="0" kern="1200" dirty="0" smtClean="0">
                <a:solidFill>
                  <a:schemeClr val="tx1"/>
                </a:solidFill>
                <a:effectLst/>
                <a:latin typeface="+mn-lt"/>
                <a:ea typeface="+mn-ea"/>
                <a:cs typeface="+mn-cs"/>
              </a:rPr>
              <a:t>h</a:t>
            </a:r>
            <a:r>
              <a:rPr lang="zh-CN" altLang="en-US" sz="1200" b="0" i="0" kern="1200" dirty="0" smtClean="0">
                <a:solidFill>
                  <a:schemeClr val="tx1"/>
                </a:solidFill>
                <a:effectLst/>
                <a:latin typeface="+mn-lt"/>
                <a:ea typeface="+mn-ea"/>
                <a:cs typeface="+mn-cs"/>
              </a:rPr>
              <a:t>，再生成的</a:t>
            </a:r>
            <a:r>
              <a:rPr lang="en-US" altLang="zh-CN" sz="1200" b="0" i="0" kern="1200" dirty="0" smtClean="0">
                <a:solidFill>
                  <a:schemeClr val="tx1"/>
                </a:solidFill>
                <a:effectLst/>
                <a:latin typeface="+mn-lt"/>
                <a:ea typeface="+mn-ea"/>
                <a:cs typeface="+mn-cs"/>
              </a:rPr>
              <a:t>v’</a:t>
            </a:r>
            <a:r>
              <a:rPr lang="zh-CN" altLang="en-US" sz="1200" b="0" i="0" kern="1200" dirty="0" smtClean="0">
                <a:solidFill>
                  <a:schemeClr val="tx1"/>
                </a:solidFill>
                <a:effectLst/>
                <a:latin typeface="+mn-lt"/>
                <a:ea typeface="+mn-ea"/>
                <a:cs typeface="+mn-cs"/>
              </a:rPr>
              <a:t>与</a:t>
            </a:r>
            <a:r>
              <a:rPr lang="en-US" altLang="zh-CN" sz="1200" b="0" i="0" kern="1200" dirty="0" smtClean="0">
                <a:solidFill>
                  <a:schemeClr val="tx1"/>
                </a:solidFill>
                <a:effectLst/>
                <a:latin typeface="+mn-lt"/>
                <a:ea typeface="+mn-ea"/>
                <a:cs typeface="+mn-cs"/>
              </a:rPr>
              <a:t>v</a:t>
            </a:r>
            <a:r>
              <a:rPr lang="zh-CN" altLang="en-US" sz="1200" b="0" i="0" kern="1200" dirty="0" smtClean="0">
                <a:solidFill>
                  <a:schemeClr val="tx1"/>
                </a:solidFill>
                <a:effectLst/>
                <a:latin typeface="+mn-lt"/>
                <a:ea typeface="+mn-ea"/>
                <a:cs typeface="+mn-cs"/>
              </a:rPr>
              <a:t>尽可能接近，则说明隐藏层</a:t>
            </a:r>
            <a:r>
              <a:rPr lang="en-US" altLang="zh-CN" sz="1200" b="0" i="0" kern="1200" dirty="0" smtClean="0">
                <a:solidFill>
                  <a:schemeClr val="tx1"/>
                </a:solidFill>
                <a:effectLst/>
                <a:latin typeface="+mn-lt"/>
                <a:ea typeface="+mn-ea"/>
                <a:cs typeface="+mn-cs"/>
              </a:rPr>
              <a:t>h</a:t>
            </a:r>
            <a:r>
              <a:rPr lang="zh-CN" altLang="en-US" sz="1200" b="0" i="0" kern="1200" dirty="0" smtClean="0">
                <a:solidFill>
                  <a:schemeClr val="tx1"/>
                </a:solidFill>
                <a:effectLst/>
                <a:latin typeface="+mn-lt"/>
                <a:ea typeface="+mn-ea"/>
                <a:cs typeface="+mn-cs"/>
              </a:rPr>
              <a:t>是输入层</a:t>
            </a:r>
            <a:r>
              <a:rPr lang="en-US" altLang="zh-CN" sz="1200" b="0" i="0" kern="1200" dirty="0" smtClean="0">
                <a:solidFill>
                  <a:schemeClr val="tx1"/>
                </a:solidFill>
                <a:effectLst/>
                <a:latin typeface="+mn-lt"/>
                <a:ea typeface="+mn-ea"/>
                <a:cs typeface="+mn-cs"/>
              </a:rPr>
              <a:t>v</a:t>
            </a:r>
            <a:r>
              <a:rPr lang="zh-CN" altLang="en-US" sz="1200" b="0" i="0" kern="1200" dirty="0" smtClean="0">
                <a:solidFill>
                  <a:schemeClr val="tx1"/>
                </a:solidFill>
                <a:effectLst/>
                <a:latin typeface="+mn-lt"/>
                <a:ea typeface="+mn-ea"/>
                <a:cs typeface="+mn-cs"/>
              </a:rPr>
              <a:t>的另外一种表示。这样就可以作为深层模型的基本层次组件了。全部用</a:t>
            </a:r>
            <a:r>
              <a:rPr lang="en-US" altLang="zh-CN" sz="1200" b="0" i="0" kern="1200" dirty="0" smtClean="0">
                <a:solidFill>
                  <a:schemeClr val="tx1"/>
                </a:solidFill>
                <a:effectLst/>
                <a:latin typeface="+mn-lt"/>
                <a:ea typeface="+mn-ea"/>
                <a:cs typeface="+mn-cs"/>
              </a:rPr>
              <a:t>RBM</a:t>
            </a:r>
            <a:r>
              <a:rPr lang="zh-CN" altLang="en-US" sz="1200" b="0" i="0" kern="1200" dirty="0" smtClean="0">
                <a:solidFill>
                  <a:schemeClr val="tx1"/>
                </a:solidFill>
                <a:effectLst/>
                <a:latin typeface="+mn-lt"/>
                <a:ea typeface="+mn-ea"/>
                <a:cs typeface="+mn-cs"/>
              </a:rPr>
              <a:t>形成的深层模型为深度玻尔兹曼机（</a:t>
            </a:r>
            <a:r>
              <a:rPr lang="en-US" altLang="zh-CN" sz="1200" b="0" i="0" kern="1200" dirty="0" smtClean="0">
                <a:solidFill>
                  <a:schemeClr val="tx1"/>
                </a:solidFill>
                <a:effectLst/>
                <a:latin typeface="+mn-lt"/>
                <a:ea typeface="+mn-ea"/>
                <a:cs typeface="+mn-cs"/>
              </a:rPr>
              <a:t>Deep Boltzmann Machine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DBM</a:t>
            </a:r>
            <a:r>
              <a:rPr lang="zh-CN" altLang="en-US" sz="1200" b="0" i="0" kern="1200" dirty="0" smtClean="0">
                <a:solidFill>
                  <a:schemeClr val="tx1"/>
                </a:solidFill>
                <a:effectLst/>
                <a:latin typeface="+mn-lt"/>
                <a:ea typeface="+mn-ea"/>
                <a:cs typeface="+mn-cs"/>
              </a:rPr>
              <a:t>）。如果将靠近输入层的部分替换为贝叶斯信念网络，即有向图模型，而在远离输入层的部分仍然使用</a:t>
            </a:r>
            <a:r>
              <a:rPr lang="en-US" altLang="zh-CN" sz="1200" b="0" i="0" kern="1200" dirty="0" smtClean="0">
                <a:solidFill>
                  <a:schemeClr val="tx1"/>
                </a:solidFill>
                <a:effectLst/>
                <a:latin typeface="+mn-lt"/>
                <a:ea typeface="+mn-ea"/>
                <a:cs typeface="+mn-cs"/>
              </a:rPr>
              <a:t>RBM</a:t>
            </a:r>
            <a:r>
              <a:rPr lang="zh-CN" altLang="en-US" sz="1200" b="0" i="0" kern="1200" dirty="0" smtClean="0">
                <a:solidFill>
                  <a:schemeClr val="tx1"/>
                </a:solidFill>
                <a:effectLst/>
                <a:latin typeface="+mn-lt"/>
                <a:ea typeface="+mn-ea"/>
                <a:cs typeface="+mn-cs"/>
              </a:rPr>
              <a:t>，则称为深度信念网络（</a:t>
            </a:r>
            <a:r>
              <a:rPr lang="en-US" altLang="zh-CN" sz="1200" b="0" i="0" kern="1200" dirty="0" smtClean="0">
                <a:solidFill>
                  <a:schemeClr val="tx1"/>
                </a:solidFill>
                <a:effectLst/>
                <a:latin typeface="+mn-lt"/>
                <a:ea typeface="+mn-ea"/>
                <a:cs typeface="+mn-cs"/>
              </a:rPr>
              <a:t>Deep Belief Networks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DBN</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44</a:t>
            </a:fld>
            <a:endParaRPr lang="zh-CN" altLang="en-US"/>
          </a:p>
        </p:txBody>
      </p:sp>
    </p:spTree>
    <p:extLst>
      <p:ext uri="{BB962C8B-B14F-4D97-AF65-F5344CB8AC3E}">
        <p14:creationId xmlns:p14="http://schemas.microsoft.com/office/powerpoint/2010/main" val="1711597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Dynamic Pooling and Unfolding Recursive </a:t>
            </a:r>
            <a:r>
              <a:rPr lang="en-US" altLang="zh-CN" dirty="0" err="1" smtClean="0"/>
              <a:t>Autoencoders</a:t>
            </a:r>
            <a:r>
              <a:rPr lang="en-US" altLang="zh-CN" dirty="0" smtClean="0"/>
              <a:t> for Paraphrase Detection</a:t>
            </a:r>
          </a:p>
          <a:p>
            <a:r>
              <a:rPr lang="en-US" altLang="zh-CN" dirty="0" smtClean="0"/>
              <a:t>Semi-Supervised Recursive </a:t>
            </a:r>
            <a:r>
              <a:rPr lang="en-US" altLang="zh-CN" dirty="0" err="1" smtClean="0"/>
              <a:t>Autoencoders</a:t>
            </a:r>
            <a:r>
              <a:rPr lang="en-US" altLang="zh-CN" dirty="0" smtClean="0"/>
              <a:t> for Predicting Sentiment Distributions</a:t>
            </a:r>
          </a:p>
          <a:p>
            <a:r>
              <a:rPr lang="en-US" altLang="zh-CN" smtClean="0"/>
              <a:t>Neural Machine Translation by Jointly Learning to Align and Translate</a:t>
            </a:r>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45</a:t>
            </a:fld>
            <a:endParaRPr lang="zh-CN" altLang="en-US"/>
          </a:p>
        </p:txBody>
      </p:sp>
    </p:spTree>
    <p:extLst>
      <p:ext uri="{BB962C8B-B14F-4D97-AF65-F5344CB8AC3E}">
        <p14:creationId xmlns:p14="http://schemas.microsoft.com/office/powerpoint/2010/main" val="4281422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有待完善</a:t>
            </a:r>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47</a:t>
            </a:fld>
            <a:endParaRPr lang="zh-CN" altLang="en-US"/>
          </a:p>
        </p:txBody>
      </p:sp>
    </p:spTree>
    <p:extLst>
      <p:ext uri="{BB962C8B-B14F-4D97-AF65-F5344CB8AC3E}">
        <p14:creationId xmlns:p14="http://schemas.microsoft.com/office/powerpoint/2010/main" val="3457048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输入信号</a:t>
            </a:r>
            <a:endParaRPr lang="en-US" altLang="zh-CN" dirty="0" smtClean="0"/>
          </a:p>
          <a:p>
            <a:pPr marL="228600" indent="-228600">
              <a:buAutoNum type="arabicPeriod"/>
            </a:pPr>
            <a:r>
              <a:rPr lang="zh-CN" altLang="en-US" dirty="0" smtClean="0"/>
              <a:t>一组连接</a:t>
            </a:r>
            <a:r>
              <a:rPr lang="en-US" altLang="zh-CN" dirty="0" smtClean="0"/>
              <a:t>(</a:t>
            </a:r>
            <a:r>
              <a:rPr lang="zh-CN" altLang="en-US" dirty="0" smtClean="0"/>
              <a:t>神经元的突触</a:t>
            </a:r>
            <a:r>
              <a:rPr lang="en-US" altLang="zh-CN" dirty="0" smtClean="0"/>
              <a:t>)</a:t>
            </a:r>
            <a:r>
              <a:rPr lang="zh-CN" altLang="en-US" dirty="0" smtClean="0"/>
              <a:t>，连接强度由权重标识，正权重为激活，负为抑制</a:t>
            </a:r>
            <a:endParaRPr lang="en-US" altLang="zh-CN" dirty="0" smtClean="0"/>
          </a:p>
          <a:p>
            <a:pPr marL="228600" indent="-228600">
              <a:buAutoNum type="arabicPeriod"/>
            </a:pPr>
            <a:r>
              <a:rPr lang="zh-CN" altLang="en-US" dirty="0" smtClean="0"/>
              <a:t>一个求和单元，用于求取各输入的加权和</a:t>
            </a:r>
            <a:r>
              <a:rPr lang="en-US" altLang="zh-CN" dirty="0" smtClean="0"/>
              <a:t>(</a:t>
            </a:r>
            <a:r>
              <a:rPr lang="zh-CN" altLang="en-US" dirty="0" smtClean="0"/>
              <a:t>线性组合</a:t>
            </a:r>
            <a:r>
              <a:rPr lang="en-US" altLang="zh-CN" dirty="0" smtClean="0"/>
              <a:t>)</a:t>
            </a:r>
          </a:p>
          <a:p>
            <a:pPr marL="228600" indent="-228600">
              <a:buAutoNum type="arabicPeriod"/>
            </a:pPr>
            <a:r>
              <a:rPr lang="zh-CN" altLang="en-US" dirty="0" smtClean="0"/>
              <a:t>一个非线性激活函数，起非线性映射作用，并将神经元输出幅度限制在一定范围内</a:t>
            </a:r>
            <a:endParaRPr lang="en-US" altLang="zh-CN" dirty="0" smtClean="0"/>
          </a:p>
          <a:p>
            <a:pPr marL="228600" indent="-228600">
              <a:buAutoNum type="arabicPeriod"/>
            </a:pPr>
            <a:r>
              <a:rPr lang="zh-CN" altLang="en-US" dirty="0" smtClean="0"/>
              <a:t>另外还有一个阀值</a:t>
            </a:r>
            <a:endParaRPr lang="en-US" altLang="zh-CN" dirty="0" smtClean="0"/>
          </a:p>
          <a:p>
            <a:pPr marL="228600" indent="-228600">
              <a:buAutoNum type="arabicPeriod"/>
            </a:pPr>
            <a:endParaRPr lang="en-US" altLang="zh-CN" dirty="0" smtClean="0"/>
          </a:p>
          <a:p>
            <a:pPr marL="228600" indent="-228600">
              <a:buAutoNum type="arabicPeriod"/>
            </a:pPr>
            <a:r>
              <a:rPr lang="zh-CN" altLang="en-US" dirty="0" smtClean="0"/>
              <a:t>激活函数可以是阀值函数</a:t>
            </a:r>
            <a:r>
              <a:rPr lang="en-US" altLang="zh-CN" dirty="0" smtClean="0"/>
              <a:t>(0,1)</a:t>
            </a:r>
            <a:r>
              <a:rPr lang="zh-CN" altLang="en-US" dirty="0" smtClean="0"/>
              <a:t>，或者分段函数，货值</a:t>
            </a:r>
            <a:r>
              <a:rPr lang="en-US" altLang="zh-CN" dirty="0" err="1" smtClean="0"/>
              <a:t>sigmod</a:t>
            </a:r>
            <a:r>
              <a:rPr lang="zh-CN" altLang="en-US" dirty="0" smtClean="0"/>
              <a:t>函数</a:t>
            </a:r>
            <a:r>
              <a:rPr lang="en-US" altLang="zh-CN" dirty="0" smtClean="0"/>
              <a:t>(</a:t>
            </a:r>
            <a:r>
              <a:rPr lang="zh-CN" altLang="en-US" dirty="0" smtClean="0"/>
              <a:t>平滑、渐进、保持单调</a:t>
            </a:r>
            <a:r>
              <a:rPr lang="en-US" altLang="zh-CN" dirty="0" smtClean="0"/>
              <a:t>)</a:t>
            </a:r>
            <a:r>
              <a:rPr lang="zh-CN" altLang="en-US" dirty="0" smtClean="0"/>
              <a:t>，这个根据最终输出需要的值范围进行选择</a:t>
            </a:r>
            <a:endParaRPr lang="en-US" altLang="zh-CN" dirty="0" smtClean="0"/>
          </a:p>
          <a:p>
            <a:endParaRPr lang="en-US" altLang="zh-CN" dirty="0" smtClean="0"/>
          </a:p>
          <a:p>
            <a:r>
              <a:rPr lang="zh-CN" altLang="en-US" dirty="0" smtClean="0"/>
              <a:t>第一阶段是学习阶段，各计算单元状态不变，各连线上的权重值通过学习来训练</a:t>
            </a:r>
          </a:p>
          <a:p>
            <a:r>
              <a:rPr lang="zh-CN" altLang="en-US" dirty="0" smtClean="0"/>
              <a:t>第二阶段是工作阶段，此时使用学习阶段训练的权重，做为固定参数，计算单元状态变化，来进行新数据预测</a:t>
            </a:r>
            <a:endParaRPr lang="en-US" altLang="zh-CN" dirty="0" smtClean="0"/>
          </a:p>
          <a:p>
            <a:endParaRPr lang="en-US" altLang="zh-CN" dirty="0" smtClean="0"/>
          </a:p>
          <a:p>
            <a:r>
              <a:rPr lang="en-US" altLang="zh-CN" dirty="0" smtClean="0"/>
              <a:t>F(z)</a:t>
            </a:r>
            <a:r>
              <a:rPr lang="zh-CN" altLang="en-US" dirty="0" smtClean="0"/>
              <a:t>为激励函数，</a:t>
            </a:r>
            <a:r>
              <a:rPr lang="en-US" altLang="zh-CN" dirty="0" err="1" smtClean="0"/>
              <a:t>hwb</a:t>
            </a:r>
            <a:r>
              <a:rPr lang="en-US" altLang="zh-CN" dirty="0" smtClean="0"/>
              <a:t>(x)</a:t>
            </a:r>
            <a:r>
              <a:rPr lang="zh-CN" altLang="en-US" dirty="0" smtClean="0"/>
              <a:t>为原始激励函数值</a:t>
            </a:r>
            <a:endParaRPr lang="en-US" altLang="zh-CN" dirty="0" smtClean="0"/>
          </a:p>
          <a:p>
            <a:r>
              <a:rPr lang="en-US" altLang="zh-CN" dirty="0" smtClean="0"/>
              <a:t>+1</a:t>
            </a:r>
            <a:r>
              <a:rPr lang="en-US" altLang="zh-CN" baseline="0" dirty="0" smtClean="0"/>
              <a:t> </a:t>
            </a:r>
            <a:r>
              <a:rPr lang="zh-CN" altLang="en-US" baseline="0" dirty="0" smtClean="0"/>
              <a:t>位偏置节点</a:t>
            </a:r>
            <a:r>
              <a:rPr lang="en-US" altLang="zh-CN" baseline="0" dirty="0" smtClean="0"/>
              <a:t>(</a:t>
            </a:r>
            <a:r>
              <a:rPr lang="zh-CN" altLang="en-US" baseline="0" dirty="0" smtClean="0"/>
              <a:t>用于消除阀值</a:t>
            </a:r>
            <a:r>
              <a:rPr lang="en-US" altLang="zh-CN" baseline="0" dirty="0" smtClean="0"/>
              <a:t>)</a:t>
            </a:r>
            <a:r>
              <a:rPr lang="pl-PL" altLang="zh-CN" sz="1200" b="0" i="0" u="none" strike="noStrike" kern="1200" baseline="0" dirty="0" smtClean="0">
                <a:solidFill>
                  <a:schemeClr val="tx1"/>
                </a:solidFill>
                <a:latin typeface="+mn-lt"/>
                <a:ea typeface="+mn-ea"/>
                <a:cs typeface="+mn-cs"/>
              </a:rPr>
              <a:t> w1x1 + w2x2 + w3x3 +...+ wnxn –t &gt;= 0</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（本例共有４</a:t>
            </a:r>
            <a:r>
              <a:rPr lang="en-US" altLang="zh-CN" dirty="0" smtClean="0"/>
              <a:t>×</a:t>
            </a:r>
            <a:r>
              <a:rPr lang="zh-CN" altLang="en-US" dirty="0" smtClean="0"/>
              <a:t>３ ＋ ４</a:t>
            </a:r>
            <a:r>
              <a:rPr lang="en-US" altLang="zh-CN" dirty="0" smtClean="0"/>
              <a:t>×</a:t>
            </a:r>
            <a:r>
              <a:rPr lang="zh-CN" altLang="en-US" dirty="0" smtClean="0"/>
              <a:t>２ ＋３</a:t>
            </a:r>
            <a:r>
              <a:rPr lang="en-US" altLang="zh-CN" dirty="0" smtClean="0"/>
              <a:t>×</a:t>
            </a:r>
            <a:r>
              <a:rPr lang="zh-CN" altLang="en-US" dirty="0" smtClean="0"/>
              <a:t>２＝２６个参数）。求解这个神经网络，需要（</a:t>
            </a:r>
            <a:r>
              <a:rPr lang="en-US" altLang="zh-CN" dirty="0" smtClean="0"/>
              <a:t>x(</a:t>
            </a:r>
            <a:r>
              <a:rPr lang="en-US" altLang="zh-CN" dirty="0" err="1" smtClean="0"/>
              <a:t>i</a:t>
            </a:r>
            <a:r>
              <a:rPr lang="en-US" altLang="zh-CN" dirty="0" smtClean="0"/>
              <a:t>)</a:t>
            </a:r>
            <a:r>
              <a:rPr lang="zh-CN" altLang="en-US" dirty="0" smtClean="0"/>
              <a:t>，</a:t>
            </a:r>
            <a:r>
              <a:rPr lang="en-US" altLang="zh-CN" dirty="0" smtClean="0"/>
              <a:t>y(</a:t>
            </a:r>
            <a:r>
              <a:rPr lang="en-US" altLang="zh-CN" dirty="0" err="1" smtClean="0"/>
              <a:t>i</a:t>
            </a:r>
            <a:r>
              <a:rPr lang="en-US" altLang="zh-CN" dirty="0" smtClean="0"/>
              <a:t>)</a:t>
            </a:r>
            <a:r>
              <a:rPr lang="zh-CN" altLang="en-US" dirty="0" smtClean="0"/>
              <a:t>）的样本集，其中</a:t>
            </a:r>
            <a:r>
              <a:rPr lang="en-US" altLang="zh-CN" dirty="0" smtClean="0"/>
              <a:t>x(</a:t>
            </a:r>
            <a:r>
              <a:rPr lang="en-US" altLang="zh-CN" dirty="0" err="1" smtClean="0"/>
              <a:t>i</a:t>
            </a:r>
            <a:r>
              <a:rPr lang="en-US" altLang="zh-CN" dirty="0" smtClean="0"/>
              <a:t>)</a:t>
            </a:r>
            <a:r>
              <a:rPr lang="zh-CN" altLang="en-US" dirty="0" smtClean="0"/>
              <a:t>是</a:t>
            </a:r>
            <a:r>
              <a:rPr lang="en-US" altLang="zh-CN" dirty="0" smtClean="0"/>
              <a:t>3</a:t>
            </a:r>
            <a:r>
              <a:rPr lang="zh-CN" altLang="en-US" dirty="0" smtClean="0"/>
              <a:t>维向量，</a:t>
            </a:r>
            <a:r>
              <a:rPr lang="en-US" altLang="zh-CN" dirty="0" smtClean="0"/>
              <a:t>y(</a:t>
            </a:r>
            <a:r>
              <a:rPr lang="en-US" altLang="zh-CN" dirty="0" err="1" smtClean="0"/>
              <a:t>i</a:t>
            </a:r>
            <a:r>
              <a:rPr lang="en-US" altLang="zh-CN" dirty="0" smtClean="0"/>
              <a:t>)</a:t>
            </a:r>
            <a:r>
              <a:rPr lang="zh-CN" altLang="en-US" dirty="0" smtClean="0"/>
              <a:t>是</a:t>
            </a:r>
            <a:r>
              <a:rPr lang="en-US" altLang="zh-CN" dirty="0" smtClean="0"/>
              <a:t>2</a:t>
            </a:r>
            <a:r>
              <a:rPr lang="zh-CN" altLang="en-US" dirty="0" smtClean="0"/>
              <a:t>维向量</a:t>
            </a:r>
          </a:p>
          <a:p>
            <a:r>
              <a:rPr lang="zh-CN" altLang="en-US" sz="1200" b="0" i="0" u="none" strike="noStrike" kern="1200" baseline="0" dirty="0" smtClean="0">
                <a:solidFill>
                  <a:schemeClr val="tx1"/>
                </a:solidFill>
                <a:latin typeface="+mn-lt"/>
                <a:ea typeface="+mn-ea"/>
                <a:cs typeface="+mn-cs"/>
              </a:rPr>
              <a:t>左边几个灰底圆中所标字母</a:t>
            </a:r>
            <a:r>
              <a:rPr lang="en-US" altLang="zh-CN" sz="1200" b="0" i="0" u="none" strike="noStrike" kern="1200" baseline="0" dirty="0" smtClean="0">
                <a:solidFill>
                  <a:schemeClr val="tx1"/>
                </a:solidFill>
                <a:latin typeface="+mn-lt"/>
                <a:ea typeface="+mn-ea"/>
                <a:cs typeface="+mn-cs"/>
              </a:rPr>
              <a:t>w </a:t>
            </a:r>
            <a:r>
              <a:rPr lang="zh-CN" altLang="en-US" sz="1200" b="0" i="0" u="none" strike="noStrike" kern="1200" baseline="0" dirty="0" smtClean="0">
                <a:solidFill>
                  <a:schemeClr val="tx1"/>
                </a:solidFill>
                <a:latin typeface="+mn-lt"/>
                <a:ea typeface="+mn-ea"/>
                <a:cs typeface="+mn-cs"/>
              </a:rPr>
              <a:t>代表浮点数，称为权</a:t>
            </a:r>
          </a:p>
          <a:p>
            <a:r>
              <a:rPr lang="zh-CN" altLang="en-US" sz="1200" b="0" i="0" u="none" strike="noStrike" kern="1200" baseline="0" dirty="0" smtClean="0">
                <a:solidFill>
                  <a:schemeClr val="tx1"/>
                </a:solidFill>
                <a:latin typeface="+mn-lt"/>
                <a:ea typeface="+mn-ea"/>
                <a:cs typeface="+mn-cs"/>
              </a:rPr>
              <a:t>重（</a:t>
            </a:r>
            <a:r>
              <a:rPr lang="en-US" altLang="zh-CN" sz="1200" b="0" i="0" u="none" strike="noStrike" kern="1200" baseline="0" dirty="0" smtClean="0">
                <a:solidFill>
                  <a:schemeClr val="tx1"/>
                </a:solidFill>
                <a:latin typeface="+mn-lt"/>
                <a:ea typeface="+mn-ea"/>
                <a:cs typeface="+mn-cs"/>
              </a:rPr>
              <a:t>weight</a:t>
            </a:r>
            <a:r>
              <a:rPr lang="zh-CN" altLang="en-US" sz="1200" b="0" i="0" u="none" strike="noStrike" kern="1200" baseline="0" dirty="0" smtClean="0">
                <a:solidFill>
                  <a:schemeClr val="tx1"/>
                </a:solidFill>
                <a:latin typeface="+mn-lt"/>
                <a:ea typeface="+mn-ea"/>
                <a:cs typeface="+mn-cs"/>
              </a:rPr>
              <a:t>，或权值，权数）。进入人工神经细胞的每一个</a:t>
            </a:r>
            <a:r>
              <a:rPr lang="en-US" altLang="zh-CN" sz="1200" b="0" i="0" u="none" strike="noStrike" kern="1200" baseline="0" dirty="0" smtClean="0">
                <a:solidFill>
                  <a:schemeClr val="tx1"/>
                </a:solidFill>
                <a:latin typeface="+mn-lt"/>
                <a:ea typeface="+mn-ea"/>
                <a:cs typeface="+mn-cs"/>
              </a:rPr>
              <a:t>input(</a:t>
            </a:r>
            <a:r>
              <a:rPr lang="zh-CN" altLang="en-US" sz="1200" b="0" i="0" u="none" strike="noStrike" kern="1200" baseline="0" dirty="0" smtClean="0">
                <a:solidFill>
                  <a:schemeClr val="tx1"/>
                </a:solidFill>
                <a:latin typeface="+mn-lt"/>
                <a:ea typeface="+mn-ea"/>
                <a:cs typeface="+mn-cs"/>
              </a:rPr>
              <a:t>输</a:t>
            </a:r>
          </a:p>
          <a:p>
            <a:r>
              <a:rPr lang="zh-CN" altLang="en-US" sz="1200" b="0" i="0" u="none" strike="noStrike" kern="1200" baseline="0" dirty="0" smtClean="0">
                <a:solidFill>
                  <a:schemeClr val="tx1"/>
                </a:solidFill>
                <a:latin typeface="+mn-lt"/>
                <a:ea typeface="+mn-ea"/>
                <a:cs typeface="+mn-cs"/>
              </a:rPr>
              <a:t>入</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都与一个权重</a:t>
            </a:r>
            <a:r>
              <a:rPr lang="en-US" altLang="zh-CN" sz="1200" b="0" i="0" u="none" strike="noStrike" kern="1200" baseline="0" dirty="0" smtClean="0">
                <a:solidFill>
                  <a:schemeClr val="tx1"/>
                </a:solidFill>
                <a:latin typeface="+mn-lt"/>
                <a:ea typeface="+mn-ea"/>
                <a:cs typeface="+mn-cs"/>
              </a:rPr>
              <a:t>w </a:t>
            </a:r>
            <a:r>
              <a:rPr lang="zh-CN" altLang="en-US" sz="1200" b="0" i="0" u="none" strike="noStrike" kern="1200" baseline="0" dirty="0" smtClean="0">
                <a:solidFill>
                  <a:schemeClr val="tx1"/>
                </a:solidFill>
                <a:latin typeface="+mn-lt"/>
                <a:ea typeface="+mn-ea"/>
                <a:cs typeface="+mn-cs"/>
              </a:rPr>
              <a:t>相联系，正是这些权重将决定神经网络的整</a:t>
            </a:r>
          </a:p>
          <a:p>
            <a:r>
              <a:rPr lang="zh-CN" altLang="en-US" sz="1200" b="0" i="0" u="none" strike="noStrike" kern="1200" baseline="0" dirty="0" smtClean="0">
                <a:solidFill>
                  <a:schemeClr val="tx1"/>
                </a:solidFill>
                <a:latin typeface="+mn-lt"/>
                <a:ea typeface="+mn-ea"/>
                <a:cs typeface="+mn-cs"/>
              </a:rPr>
              <a:t>体活跃性。你现在暂时可以设想所有这些权重都被设置到了</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１</a:t>
            </a:r>
          </a:p>
          <a:p>
            <a:r>
              <a:rPr lang="zh-CN" altLang="en-US" sz="1200" b="0" i="0" u="none" strike="noStrike" kern="1200" baseline="0" dirty="0" smtClean="0">
                <a:solidFill>
                  <a:schemeClr val="tx1"/>
                </a:solidFill>
                <a:latin typeface="+mn-lt"/>
                <a:ea typeface="+mn-ea"/>
                <a:cs typeface="+mn-cs"/>
              </a:rPr>
              <a:t>和１之间的一个随机小数。因为权重可正可负，故能对与它关联</a:t>
            </a:r>
          </a:p>
          <a:p>
            <a:r>
              <a:rPr lang="zh-CN" altLang="en-US" sz="1200" b="0" i="0" u="none" strike="noStrike" kern="1200" baseline="0" dirty="0" smtClean="0">
                <a:solidFill>
                  <a:schemeClr val="tx1"/>
                </a:solidFill>
                <a:latin typeface="+mn-lt"/>
                <a:ea typeface="+mn-ea"/>
                <a:cs typeface="+mn-cs"/>
              </a:rPr>
              <a:t>的输入施加不同的影响，如果权重为正，就会有激发（</a:t>
            </a:r>
            <a:r>
              <a:rPr lang="en-US" altLang="zh-CN" sz="1200" b="0" i="0" u="none" strike="noStrike" kern="1200" baseline="0" dirty="0" err="1" smtClean="0">
                <a:solidFill>
                  <a:schemeClr val="tx1"/>
                </a:solidFill>
                <a:latin typeface="+mn-lt"/>
                <a:ea typeface="+mn-ea"/>
                <a:cs typeface="+mn-cs"/>
              </a:rPr>
              <a:t>excitory</a:t>
            </a:r>
            <a:r>
              <a:rPr lang="zh-CN" altLang="en-US" sz="1200" b="0" i="0" u="none" strike="noStrike" kern="1200" baseline="0" dirty="0" smtClean="0">
                <a:solidFill>
                  <a:schemeClr val="tx1"/>
                </a:solidFill>
                <a:latin typeface="+mn-lt"/>
                <a:ea typeface="+mn-ea"/>
                <a:cs typeface="+mn-cs"/>
              </a:rPr>
              <a:t>）</a:t>
            </a:r>
          </a:p>
          <a:p>
            <a:r>
              <a:rPr lang="zh-CN" altLang="en-US" sz="1200" b="0" i="0" u="none" strike="noStrike" kern="1200" baseline="0" dirty="0" smtClean="0">
                <a:solidFill>
                  <a:schemeClr val="tx1"/>
                </a:solidFill>
                <a:latin typeface="+mn-lt"/>
                <a:ea typeface="+mn-ea"/>
                <a:cs typeface="+mn-cs"/>
              </a:rPr>
              <a:t>作用，权重为负，则会有抑制（</a:t>
            </a:r>
            <a:r>
              <a:rPr lang="en-US" altLang="zh-CN" sz="1200" b="0" i="0" u="none" strike="noStrike" kern="1200" baseline="0" dirty="0" smtClean="0">
                <a:solidFill>
                  <a:schemeClr val="tx1"/>
                </a:solidFill>
                <a:latin typeface="+mn-lt"/>
                <a:ea typeface="+mn-ea"/>
                <a:cs typeface="+mn-cs"/>
              </a:rPr>
              <a:t>inhibitory</a:t>
            </a:r>
            <a:r>
              <a:rPr lang="zh-CN" altLang="en-US" sz="1200" b="0" i="0" u="none" strike="noStrike" kern="1200" baseline="0" dirty="0" smtClean="0">
                <a:solidFill>
                  <a:schemeClr val="tx1"/>
                </a:solidFill>
                <a:latin typeface="+mn-lt"/>
                <a:ea typeface="+mn-ea"/>
                <a:cs typeface="+mn-cs"/>
              </a:rPr>
              <a:t>）作用。当输入信号进</a:t>
            </a:r>
          </a:p>
          <a:p>
            <a:r>
              <a:rPr lang="zh-CN" altLang="en-US" sz="1200" b="0" i="0" u="none" strike="noStrike" kern="1200" baseline="0" dirty="0" smtClean="0">
                <a:solidFill>
                  <a:schemeClr val="tx1"/>
                </a:solidFill>
                <a:latin typeface="+mn-lt"/>
                <a:ea typeface="+mn-ea"/>
                <a:cs typeface="+mn-cs"/>
              </a:rPr>
              <a:t>入神经细胞时，它们的值将与它们对应的权重相乘，作为图中大</a:t>
            </a:r>
          </a:p>
          <a:p>
            <a:r>
              <a:rPr lang="zh-CN" altLang="en-US" sz="1200" b="0" i="0" u="none" strike="noStrike" kern="1200" baseline="0" dirty="0" smtClean="0">
                <a:solidFill>
                  <a:schemeClr val="tx1"/>
                </a:solidFill>
                <a:latin typeface="+mn-lt"/>
                <a:ea typeface="+mn-ea"/>
                <a:cs typeface="+mn-cs"/>
              </a:rPr>
              <a:t>圆的输入。大圆的‘ 核’ 是一个函数， 叫激励函数</a:t>
            </a:r>
            <a:r>
              <a:rPr lang="en-US" altLang="zh-CN" sz="1200" b="0" i="0" u="none" strike="noStrike" kern="1200" baseline="0" dirty="0" smtClean="0">
                <a:solidFill>
                  <a:schemeClr val="tx1"/>
                </a:solidFill>
                <a:latin typeface="+mn-lt"/>
                <a:ea typeface="+mn-ea"/>
                <a:cs typeface="+mn-cs"/>
              </a:rPr>
              <a:t>(activation</a:t>
            </a:r>
          </a:p>
          <a:p>
            <a:r>
              <a:rPr lang="en-US" altLang="zh-CN" sz="1200" b="0" i="0" u="none" strike="noStrike" kern="1200" baseline="0" dirty="0" smtClean="0">
                <a:solidFill>
                  <a:schemeClr val="tx1"/>
                </a:solidFill>
                <a:latin typeface="+mn-lt"/>
                <a:ea typeface="+mn-ea"/>
                <a:cs typeface="+mn-cs"/>
              </a:rPr>
              <a:t>function)</a:t>
            </a:r>
            <a:r>
              <a:rPr lang="zh-CN" altLang="en-US" sz="1200" b="0" i="0" u="none" strike="noStrike" kern="1200" baseline="0" dirty="0" smtClean="0">
                <a:solidFill>
                  <a:schemeClr val="tx1"/>
                </a:solidFill>
                <a:latin typeface="+mn-lt"/>
                <a:ea typeface="+mn-ea"/>
                <a:cs typeface="+mn-cs"/>
              </a:rPr>
              <a:t>，它把所有这些新的、经过权重调整后的输入全部加起</a:t>
            </a:r>
          </a:p>
          <a:p>
            <a:r>
              <a:rPr lang="zh-CN" altLang="en-US" sz="1200" b="0" i="0" u="none" strike="noStrike" kern="1200" baseline="0" dirty="0" smtClean="0">
                <a:solidFill>
                  <a:schemeClr val="tx1"/>
                </a:solidFill>
                <a:latin typeface="+mn-lt"/>
                <a:ea typeface="+mn-ea"/>
                <a:cs typeface="+mn-cs"/>
              </a:rPr>
              <a:t>来，形成单个的激励值</a:t>
            </a:r>
            <a:r>
              <a:rPr lang="en-US" altLang="zh-CN" sz="1200" b="0" i="0" u="none" strike="noStrike" kern="1200" baseline="0" dirty="0" smtClean="0">
                <a:solidFill>
                  <a:schemeClr val="tx1"/>
                </a:solidFill>
                <a:latin typeface="+mn-lt"/>
                <a:ea typeface="+mn-ea"/>
                <a:cs typeface="+mn-cs"/>
              </a:rPr>
              <a:t>(activation value)</a:t>
            </a:r>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6</a:t>
            </a:fld>
            <a:endParaRPr lang="zh-CN" altLang="en-US"/>
          </a:p>
        </p:txBody>
      </p:sp>
    </p:spTree>
    <p:extLst>
      <p:ext uri="{BB962C8B-B14F-4D97-AF65-F5344CB8AC3E}">
        <p14:creationId xmlns:p14="http://schemas.microsoft.com/office/powerpoint/2010/main" val="3200125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输出端总的平方误差瞬时值，所有神经元的误差和  </a:t>
            </a:r>
            <a:r>
              <a:rPr lang="en-US" altLang="zh-CN" dirty="0" err="1" smtClean="0"/>
              <a:t>Eav</a:t>
            </a:r>
            <a:r>
              <a:rPr lang="zh-CN" altLang="en-US" dirty="0" smtClean="0"/>
              <a:t>是所有权值、阀值和输入信号的函数</a:t>
            </a:r>
            <a:endParaRPr lang="en-US" altLang="zh-CN" dirty="0" smtClean="0"/>
          </a:p>
          <a:p>
            <a:endParaRPr lang="en-US" altLang="zh-CN" dirty="0" smtClean="0"/>
          </a:p>
          <a:p>
            <a:r>
              <a:rPr lang="zh-CN" altLang="en-US" dirty="0" smtClean="0"/>
              <a:t>所有样本训练完结束，或者</a:t>
            </a:r>
            <a:r>
              <a:rPr lang="en-US" altLang="zh-CN" dirty="0" err="1" smtClean="0"/>
              <a:t>Eav</a:t>
            </a:r>
            <a:r>
              <a:rPr lang="zh-CN" altLang="en-US" dirty="0" smtClean="0"/>
              <a:t>达到要求，否则改变输入样本顺序，重新一轮训练</a:t>
            </a:r>
            <a:endParaRPr lang="en-US" altLang="zh-CN" dirty="0" smtClean="0"/>
          </a:p>
          <a:p>
            <a:endParaRPr lang="en-US" altLang="zh-CN" dirty="0" smtClean="0"/>
          </a:p>
          <a:p>
            <a:endParaRPr lang="en-US" altLang="zh-CN" dirty="0" smtClean="0"/>
          </a:p>
          <a:p>
            <a:r>
              <a:rPr lang="en-US" altLang="zh-CN" dirty="0" smtClean="0"/>
              <a:t>1. ANN</a:t>
            </a:r>
            <a:r>
              <a:rPr lang="zh-CN" altLang="en-US" dirty="0" smtClean="0"/>
              <a:t>的初始化权重为随机权重</a:t>
            </a:r>
            <a:endParaRPr lang="en-US" altLang="zh-CN" dirty="0" smtClean="0"/>
          </a:p>
          <a:p>
            <a:r>
              <a:rPr lang="zh-CN" altLang="en-US" dirty="0" smtClean="0"/>
              <a:t>反向传播算法（</a:t>
            </a:r>
            <a:r>
              <a:rPr lang="en-US" altLang="zh-CN" dirty="0" smtClean="0"/>
              <a:t>Back Propagation</a:t>
            </a:r>
            <a:r>
              <a:rPr lang="zh-CN" altLang="en-US" dirty="0" smtClean="0"/>
              <a:t>，</a:t>
            </a:r>
            <a:r>
              <a:rPr lang="en-US" altLang="zh-CN" dirty="0" smtClean="0"/>
              <a:t>BP</a:t>
            </a:r>
            <a:r>
              <a:rPr lang="zh-CN" altLang="en-US" dirty="0" smtClean="0"/>
              <a:t>算法）是一种神经网络的梯度计算方法</a:t>
            </a:r>
            <a:r>
              <a:rPr lang="en-US" altLang="zh-CN" dirty="0" smtClean="0"/>
              <a:t>(</a:t>
            </a:r>
            <a:r>
              <a:rPr lang="zh-CN" altLang="en-US" sz="1200" b="0" i="0" kern="1200" dirty="0" smtClean="0">
                <a:solidFill>
                  <a:schemeClr val="tx1"/>
                </a:solidFill>
                <a:effectLst/>
                <a:latin typeface="+mn-lt"/>
                <a:ea typeface="+mn-ea"/>
                <a:cs typeface="+mn-cs"/>
              </a:rPr>
              <a:t>采用的是</a:t>
            </a:r>
            <a:r>
              <a:rPr lang="en-US" altLang="zh-CN" sz="1200" b="0" i="0" kern="1200" dirty="0" smtClean="0">
                <a:solidFill>
                  <a:schemeClr val="tx1"/>
                </a:solidFill>
                <a:effectLst/>
                <a:latin typeface="+mn-lt"/>
                <a:ea typeface="+mn-ea"/>
                <a:cs typeface="+mn-cs"/>
              </a:rPr>
              <a:t>back propagation</a:t>
            </a:r>
            <a:r>
              <a:rPr lang="zh-CN" altLang="en-US" sz="1200" b="0" i="0" kern="1200" dirty="0" smtClean="0">
                <a:solidFill>
                  <a:schemeClr val="tx1"/>
                </a:solidFill>
                <a:effectLst/>
                <a:latin typeface="+mn-lt"/>
                <a:ea typeface="+mn-ea"/>
                <a:cs typeface="+mn-cs"/>
              </a:rPr>
              <a:t>的方式进行，简单来讲就是采用迭代的算法来训练整个网络，随机设定初值，计算当前网络的输出，然后根据当前输出和</a:t>
            </a:r>
            <a:r>
              <a:rPr lang="en-US" altLang="zh-CN" sz="1200" b="0" i="0" kern="1200" dirty="0" smtClean="0">
                <a:solidFill>
                  <a:schemeClr val="tx1"/>
                </a:solidFill>
                <a:effectLst/>
                <a:latin typeface="+mn-lt"/>
                <a:ea typeface="+mn-ea"/>
                <a:cs typeface="+mn-cs"/>
              </a:rPr>
              <a:t>label</a:t>
            </a:r>
            <a:r>
              <a:rPr lang="zh-CN" altLang="en-US" sz="1200" b="0" i="0" kern="1200" dirty="0" smtClean="0">
                <a:solidFill>
                  <a:schemeClr val="tx1"/>
                </a:solidFill>
                <a:effectLst/>
                <a:latin typeface="+mn-lt"/>
                <a:ea typeface="+mn-ea"/>
                <a:cs typeface="+mn-cs"/>
              </a:rPr>
              <a:t>之间的差去改变前面各层的参数，直到收敛（整体是一个梯度下降法）</a:t>
            </a:r>
            <a:r>
              <a:rPr lang="en-US" altLang="zh-CN" dirty="0" smtClean="0"/>
              <a:t>)</a:t>
            </a:r>
          </a:p>
          <a:p>
            <a:r>
              <a:rPr lang="zh-CN" altLang="en-US" dirty="0" smtClean="0"/>
              <a:t>反向传播算法先定义模型在训练样本上的代价函数，再求代价函数对于每个参数的梯度。反向传播算法巧妙的利用了下层神经元的梯度可由上层神经元的残差导出的规律，求解的过程也正如算法的名字那样，自上而下反向逐层计算，直至获得所有参数的梯度</a:t>
            </a:r>
            <a:endParaRPr lang="en-US" altLang="zh-CN" dirty="0" smtClean="0"/>
          </a:p>
          <a:p>
            <a:r>
              <a:rPr lang="zh-CN" altLang="en-US" dirty="0" smtClean="0"/>
              <a:t>反向传播算法可以帮助训练基于统计的机器学习模型，从大量的训练样本中挖掘出统计规律，进而可对未标注的数据进行预测。这种基于统计的学习方法比起传统的基于规则的方法具备很多优越性</a:t>
            </a:r>
            <a:endParaRPr lang="en-US" altLang="zh-CN" dirty="0" smtClean="0"/>
          </a:p>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8</a:t>
            </a:fld>
            <a:endParaRPr lang="zh-CN" altLang="en-US"/>
          </a:p>
        </p:txBody>
      </p:sp>
    </p:spTree>
    <p:extLst>
      <p:ext uri="{BB962C8B-B14F-4D97-AF65-F5344CB8AC3E}">
        <p14:creationId xmlns:p14="http://schemas.microsoft.com/office/powerpoint/2010/main" val="2193782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9</a:t>
            </a:fld>
            <a:endParaRPr lang="zh-CN" altLang="en-US"/>
          </a:p>
        </p:txBody>
      </p:sp>
    </p:spTree>
    <p:extLst>
      <p:ext uri="{BB962C8B-B14F-4D97-AF65-F5344CB8AC3E}">
        <p14:creationId xmlns:p14="http://schemas.microsoft.com/office/powerpoint/2010/main" val="500191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10</a:t>
            </a:fld>
            <a:endParaRPr lang="zh-CN" altLang="en-US"/>
          </a:p>
        </p:txBody>
      </p:sp>
    </p:spTree>
    <p:extLst>
      <p:ext uri="{BB962C8B-B14F-4D97-AF65-F5344CB8AC3E}">
        <p14:creationId xmlns:p14="http://schemas.microsoft.com/office/powerpoint/2010/main" val="3784330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Deep Sparse Rectifier Neural Networks</a:t>
            </a:r>
          </a:p>
          <a:p>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11</a:t>
            </a:fld>
            <a:endParaRPr lang="zh-CN" altLang="en-US"/>
          </a:p>
        </p:txBody>
      </p:sp>
    </p:spTree>
    <p:extLst>
      <p:ext uri="{BB962C8B-B14F-4D97-AF65-F5344CB8AC3E}">
        <p14:creationId xmlns:p14="http://schemas.microsoft.com/office/powerpoint/2010/main" val="1616610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最小二乘法  </a:t>
            </a:r>
            <a:r>
              <a:rPr lang="en-US" altLang="zh-CN" sz="1200" dirty="0" smtClean="0"/>
              <a:t>Euclidean</a:t>
            </a:r>
          </a:p>
          <a:p>
            <a:r>
              <a:rPr lang="en-US" altLang="zh-CN" sz="1200" dirty="0" smtClean="0">
                <a:solidFill>
                  <a:srgbClr val="FF0000"/>
                </a:solidFill>
              </a:rPr>
              <a:t>Log </a:t>
            </a:r>
            <a:r>
              <a:rPr lang="zh-CN" altLang="en-US" sz="1200" dirty="0" smtClean="0">
                <a:solidFill>
                  <a:srgbClr val="FF0000"/>
                </a:solidFill>
              </a:rPr>
              <a:t>损失</a:t>
            </a:r>
            <a:r>
              <a:rPr lang="en-US" altLang="zh-CN" sz="1200" dirty="0" smtClean="0">
                <a:solidFill>
                  <a:srgbClr val="FF0000"/>
                </a:solidFill>
              </a:rPr>
              <a:t>Logistics     sigmoid </a:t>
            </a:r>
            <a:r>
              <a:rPr lang="en-US" altLang="zh-CN" sz="1200" dirty="0" err="1" smtClean="0">
                <a:solidFill>
                  <a:srgbClr val="FF0000"/>
                </a:solidFill>
              </a:rPr>
              <a:t>crossentropy</a:t>
            </a:r>
            <a:r>
              <a:rPr lang="en-US" altLang="zh-CN" sz="1200" dirty="0" smtClean="0">
                <a:solidFill>
                  <a:srgbClr val="FF0000"/>
                </a:solidFill>
              </a:rPr>
              <a:t> loss</a:t>
            </a:r>
          </a:p>
          <a:p>
            <a:endParaRPr lang="en-US" altLang="zh-CN" sz="1200"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两种方法都是常见的分类算法，从目标函数来看，区别在于逻辑回归采用的是</a:t>
            </a:r>
            <a:r>
              <a:rPr lang="en-US" altLang="zh-CN" dirty="0" smtClean="0"/>
              <a:t>logistical loss</a:t>
            </a:r>
            <a:r>
              <a:rPr lang="zh-CN" altLang="en-US" dirty="0" smtClean="0"/>
              <a:t>，</a:t>
            </a:r>
            <a:r>
              <a:rPr lang="en-US" altLang="zh-CN" dirty="0" err="1" smtClean="0"/>
              <a:t>svm</a:t>
            </a:r>
            <a:r>
              <a:rPr lang="zh-CN" altLang="en-US" dirty="0" smtClean="0"/>
              <a:t>采用的是</a:t>
            </a:r>
            <a:r>
              <a:rPr lang="en-US" altLang="zh-CN" dirty="0" smtClean="0"/>
              <a:t>hinge loss</a:t>
            </a:r>
            <a:r>
              <a:rPr lang="zh-CN" altLang="en-US" dirty="0" smtClean="0"/>
              <a:t>。这两个损失函数的目的都是增加对分类影响较大的数据点的权重，减少与分类关系较小的数据点的权重。</a:t>
            </a:r>
            <a:r>
              <a:rPr lang="en-US" altLang="zh-CN" dirty="0" smtClean="0"/>
              <a:t>SVM</a:t>
            </a:r>
            <a:r>
              <a:rPr lang="zh-CN" altLang="en-US" dirty="0" smtClean="0"/>
              <a:t>的处理方法是只考虑</a:t>
            </a:r>
            <a:r>
              <a:rPr lang="en-US" altLang="zh-CN" dirty="0" smtClean="0"/>
              <a:t>support vectors</a:t>
            </a:r>
            <a:r>
              <a:rPr lang="zh-CN" altLang="en-US" dirty="0" smtClean="0"/>
              <a:t>，也就是和分类最相关的少数点，去学习分类器。而逻辑回归通过非线性映射，大大减小了离分类平面较远的点的权重，相对提升了与分类最相关的数据点的权重。两者的根本目的都是一样的。此外，根据需要，两个方法都可以增加不同的正则化项，如</a:t>
            </a:r>
            <a:r>
              <a:rPr lang="en-US" altLang="zh-CN" dirty="0" smtClean="0"/>
              <a:t>l1,l2</a:t>
            </a:r>
            <a:r>
              <a:rPr lang="zh-CN" altLang="en-US" dirty="0" smtClean="0"/>
              <a:t>等等。所以在很多实验中，两种算法的结果是很接近的。</a:t>
            </a:r>
            <a:br>
              <a:rPr lang="zh-CN" altLang="en-US" dirty="0" smtClean="0"/>
            </a:b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http://www.cnblogs.com/jianyingzhou/p/4094095.html</a:t>
            </a:r>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t>12</a:t>
            </a:fld>
            <a:endParaRPr lang="zh-CN" altLang="en-US"/>
          </a:p>
        </p:txBody>
      </p:sp>
    </p:spTree>
    <p:extLst>
      <p:ext uri="{BB962C8B-B14F-4D97-AF65-F5344CB8AC3E}">
        <p14:creationId xmlns:p14="http://schemas.microsoft.com/office/powerpoint/2010/main" val="827155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20AB2F3-7196-4E59-B0D4-E75C5A45B0DB}" type="datetimeFigureOut">
              <a:rPr lang="zh-CN" altLang="en-US" smtClean="0"/>
              <a:t>2019/6/6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FC68B6-2D28-48C1-9268-A096EC992878}" type="slidenum">
              <a:rPr lang="zh-CN" altLang="en-US" smtClean="0"/>
              <a:t>‹#›</a:t>
            </a:fld>
            <a:endParaRPr lang="zh-CN" altLang="en-US"/>
          </a:p>
        </p:txBody>
      </p:sp>
    </p:spTree>
    <p:extLst>
      <p:ext uri="{BB962C8B-B14F-4D97-AF65-F5344CB8AC3E}">
        <p14:creationId xmlns:p14="http://schemas.microsoft.com/office/powerpoint/2010/main" val="246019188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20AB2F3-7196-4E59-B0D4-E75C5A45B0DB}" type="datetimeFigureOut">
              <a:rPr lang="zh-CN" altLang="en-US" smtClean="0"/>
              <a:t>2019/6/6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FC68B6-2D28-48C1-9268-A096EC992878}" type="slidenum">
              <a:rPr lang="zh-CN" altLang="en-US" smtClean="0"/>
              <a:t>‹#›</a:t>
            </a:fld>
            <a:endParaRPr lang="zh-CN" altLang="en-US"/>
          </a:p>
        </p:txBody>
      </p:sp>
    </p:spTree>
    <p:extLst>
      <p:ext uri="{BB962C8B-B14F-4D97-AF65-F5344CB8AC3E}">
        <p14:creationId xmlns:p14="http://schemas.microsoft.com/office/powerpoint/2010/main" val="3446879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20AB2F3-7196-4E59-B0D4-E75C5A45B0DB}" type="datetimeFigureOut">
              <a:rPr lang="zh-CN" altLang="en-US" smtClean="0"/>
              <a:t>2019/6/6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FC68B6-2D28-48C1-9268-A096EC992878}" type="slidenum">
              <a:rPr lang="zh-CN" altLang="en-US" smtClean="0"/>
              <a:t>‹#›</a:t>
            </a:fld>
            <a:endParaRPr lang="zh-CN" altLang="en-US"/>
          </a:p>
        </p:txBody>
      </p:sp>
    </p:spTree>
    <p:extLst>
      <p:ext uri="{BB962C8B-B14F-4D97-AF65-F5344CB8AC3E}">
        <p14:creationId xmlns:p14="http://schemas.microsoft.com/office/powerpoint/2010/main" val="897798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20AB2F3-7196-4E59-B0D4-E75C5A45B0DB}" type="datetimeFigureOut">
              <a:rPr lang="zh-CN" altLang="en-US" smtClean="0"/>
              <a:t>2019/6/6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FC68B6-2D28-48C1-9268-A096EC992878}" type="slidenum">
              <a:rPr lang="zh-CN" altLang="en-US" smtClean="0"/>
              <a:t>‹#›</a:t>
            </a:fld>
            <a:endParaRPr lang="zh-CN" altLang="en-US"/>
          </a:p>
        </p:txBody>
      </p:sp>
    </p:spTree>
    <p:extLst>
      <p:ext uri="{BB962C8B-B14F-4D97-AF65-F5344CB8AC3E}">
        <p14:creationId xmlns:p14="http://schemas.microsoft.com/office/powerpoint/2010/main" val="27710579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20AB2F3-7196-4E59-B0D4-E75C5A45B0DB}" type="datetimeFigureOut">
              <a:rPr lang="zh-CN" altLang="en-US" smtClean="0"/>
              <a:t>2019/6/6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FC68B6-2D28-48C1-9268-A096EC992878}" type="slidenum">
              <a:rPr lang="zh-CN" altLang="en-US" smtClean="0"/>
              <a:t>‹#›</a:t>
            </a:fld>
            <a:endParaRPr lang="zh-CN" altLang="en-US"/>
          </a:p>
        </p:txBody>
      </p:sp>
    </p:spTree>
    <p:extLst>
      <p:ext uri="{BB962C8B-B14F-4D97-AF65-F5344CB8AC3E}">
        <p14:creationId xmlns:p14="http://schemas.microsoft.com/office/powerpoint/2010/main" val="1333901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20AB2F3-7196-4E59-B0D4-E75C5A45B0DB}" type="datetimeFigureOut">
              <a:rPr lang="zh-CN" altLang="en-US" smtClean="0"/>
              <a:t>2019/6/6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FC68B6-2D28-48C1-9268-A096EC992878}" type="slidenum">
              <a:rPr lang="zh-CN" altLang="en-US" smtClean="0"/>
              <a:t>‹#›</a:t>
            </a:fld>
            <a:endParaRPr lang="zh-CN" altLang="en-US"/>
          </a:p>
        </p:txBody>
      </p:sp>
    </p:spTree>
    <p:extLst>
      <p:ext uri="{BB962C8B-B14F-4D97-AF65-F5344CB8AC3E}">
        <p14:creationId xmlns:p14="http://schemas.microsoft.com/office/powerpoint/2010/main" val="3940129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20AB2F3-7196-4E59-B0D4-E75C5A45B0DB}" type="datetimeFigureOut">
              <a:rPr lang="zh-CN" altLang="en-US" smtClean="0"/>
              <a:t>2019/6/6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6FC68B6-2D28-48C1-9268-A096EC992878}" type="slidenum">
              <a:rPr lang="zh-CN" altLang="en-US" smtClean="0"/>
              <a:t>‹#›</a:t>
            </a:fld>
            <a:endParaRPr lang="zh-CN" altLang="en-US"/>
          </a:p>
        </p:txBody>
      </p:sp>
    </p:spTree>
    <p:extLst>
      <p:ext uri="{BB962C8B-B14F-4D97-AF65-F5344CB8AC3E}">
        <p14:creationId xmlns:p14="http://schemas.microsoft.com/office/powerpoint/2010/main" val="3577993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20AB2F3-7196-4E59-B0D4-E75C5A45B0DB}" type="datetimeFigureOut">
              <a:rPr lang="zh-CN" altLang="en-US" smtClean="0"/>
              <a:t>2019/6/6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6FC68B6-2D28-48C1-9268-A096EC992878}" type="slidenum">
              <a:rPr lang="zh-CN" altLang="en-US" smtClean="0"/>
              <a:t>‹#›</a:t>
            </a:fld>
            <a:endParaRPr lang="zh-CN" altLang="en-US"/>
          </a:p>
        </p:txBody>
      </p:sp>
    </p:spTree>
    <p:extLst>
      <p:ext uri="{BB962C8B-B14F-4D97-AF65-F5344CB8AC3E}">
        <p14:creationId xmlns:p14="http://schemas.microsoft.com/office/powerpoint/2010/main" val="1278810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20AB2F3-7196-4E59-B0D4-E75C5A45B0DB}" type="datetimeFigureOut">
              <a:rPr lang="zh-CN" altLang="en-US" smtClean="0"/>
              <a:t>2019/6/6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6FC68B6-2D28-48C1-9268-A096EC992878}" type="slidenum">
              <a:rPr lang="zh-CN" altLang="en-US" smtClean="0"/>
              <a:t>‹#›</a:t>
            </a:fld>
            <a:endParaRPr lang="zh-CN" altLang="en-US"/>
          </a:p>
        </p:txBody>
      </p:sp>
    </p:spTree>
    <p:extLst>
      <p:ext uri="{BB962C8B-B14F-4D97-AF65-F5344CB8AC3E}">
        <p14:creationId xmlns:p14="http://schemas.microsoft.com/office/powerpoint/2010/main" val="4155110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20AB2F3-7196-4E59-B0D4-E75C5A45B0DB}" type="datetimeFigureOut">
              <a:rPr lang="zh-CN" altLang="en-US" smtClean="0"/>
              <a:t>2019/6/6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FC68B6-2D28-48C1-9268-A096EC992878}" type="slidenum">
              <a:rPr lang="zh-CN" altLang="en-US" smtClean="0"/>
              <a:t>‹#›</a:t>
            </a:fld>
            <a:endParaRPr lang="zh-CN" altLang="en-US"/>
          </a:p>
        </p:txBody>
      </p:sp>
    </p:spTree>
    <p:extLst>
      <p:ext uri="{BB962C8B-B14F-4D97-AF65-F5344CB8AC3E}">
        <p14:creationId xmlns:p14="http://schemas.microsoft.com/office/powerpoint/2010/main" val="2028587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20AB2F3-7196-4E59-B0D4-E75C5A45B0DB}" type="datetimeFigureOut">
              <a:rPr lang="zh-CN" altLang="en-US" smtClean="0"/>
              <a:t>2019/6/6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FC68B6-2D28-48C1-9268-A096EC992878}" type="slidenum">
              <a:rPr lang="zh-CN" altLang="en-US" smtClean="0"/>
              <a:t>‹#›</a:t>
            </a:fld>
            <a:endParaRPr lang="zh-CN" altLang="en-US"/>
          </a:p>
        </p:txBody>
      </p:sp>
    </p:spTree>
    <p:extLst>
      <p:ext uri="{BB962C8B-B14F-4D97-AF65-F5344CB8AC3E}">
        <p14:creationId xmlns:p14="http://schemas.microsoft.com/office/powerpoint/2010/main" val="3933871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20830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AB2F3-7196-4E59-B0D4-E75C5A45B0DB}" type="datetimeFigureOut">
              <a:rPr lang="zh-CN" altLang="en-US" smtClean="0"/>
              <a:t>2019/6/6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C68B6-2D28-48C1-9268-A096EC992878}" type="slidenum">
              <a:rPr lang="zh-CN" altLang="en-US" smtClean="0"/>
              <a:t>‹#›</a:t>
            </a:fld>
            <a:endParaRPr lang="zh-CN" altLang="en-US"/>
          </a:p>
        </p:txBody>
      </p:sp>
    </p:spTree>
    <p:extLst>
      <p:ext uri="{BB962C8B-B14F-4D97-AF65-F5344CB8AC3E}">
        <p14:creationId xmlns:p14="http://schemas.microsoft.com/office/powerpoint/2010/main" val="3952890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gif"/></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1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0.png"/><Relationship Id="rId4" Type="http://schemas.openxmlformats.org/officeDocument/2006/relationships/image" Target="../media/image6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5.gi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2.gif"/><Relationship Id="rId5" Type="http://schemas.openxmlformats.org/officeDocument/2006/relationships/image" Target="../media/image91.png"/><Relationship Id="rId4" Type="http://schemas.openxmlformats.org/officeDocument/2006/relationships/image" Target="../media/image90.gi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28.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7.png"/><Relationship Id="rId3" Type="http://schemas.openxmlformats.org/officeDocument/2006/relationships/image" Target="../media/image95.png"/><Relationship Id="rId21" Type="http://schemas.openxmlformats.org/officeDocument/2006/relationships/image" Target="../media/image112.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6.png"/><Relationship Id="rId2" Type="http://schemas.openxmlformats.org/officeDocument/2006/relationships/notesSlide" Target="../notesSlides/notesSlide20.xml"/><Relationship Id="rId16" Type="http://schemas.openxmlformats.org/officeDocument/2006/relationships/image" Target="../media/image108.png"/><Relationship Id="rId20"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5.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4.png"/><Relationship Id="rId10" Type="http://schemas.openxmlformats.org/officeDocument/2006/relationships/image" Target="../media/image102.png"/><Relationship Id="rId19" Type="http://schemas.openxmlformats.org/officeDocument/2006/relationships/image" Target="../media/image95.jpe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3.png"/><Relationship Id="rId27" Type="http://schemas.openxmlformats.org/officeDocument/2006/relationships/image" Target="../media/image118.png"/></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18" Type="http://schemas.openxmlformats.org/officeDocument/2006/relationships/image" Target="../media/image136.png"/><Relationship Id="rId26" Type="http://schemas.openxmlformats.org/officeDocument/2006/relationships/image" Target="../media/image144.png"/><Relationship Id="rId3" Type="http://schemas.openxmlformats.org/officeDocument/2006/relationships/image" Target="../media/image121.png"/><Relationship Id="rId21" Type="http://schemas.openxmlformats.org/officeDocument/2006/relationships/image" Target="../media/image139.png"/><Relationship Id="rId7" Type="http://schemas.openxmlformats.org/officeDocument/2006/relationships/image" Target="../media/image125.png"/><Relationship Id="rId12" Type="http://schemas.openxmlformats.org/officeDocument/2006/relationships/image" Target="../media/image130.png"/><Relationship Id="rId17" Type="http://schemas.openxmlformats.org/officeDocument/2006/relationships/image" Target="../media/image135.png"/><Relationship Id="rId25" Type="http://schemas.openxmlformats.org/officeDocument/2006/relationships/image" Target="../media/image143.png"/><Relationship Id="rId2" Type="http://schemas.openxmlformats.org/officeDocument/2006/relationships/notesSlide" Target="../notesSlides/notesSlide21.xml"/><Relationship Id="rId16" Type="http://schemas.openxmlformats.org/officeDocument/2006/relationships/image" Target="../media/image134.png"/><Relationship Id="rId20" Type="http://schemas.openxmlformats.org/officeDocument/2006/relationships/image" Target="../media/image138.png"/><Relationship Id="rId29"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image" Target="../media/image129.png"/><Relationship Id="rId24" Type="http://schemas.openxmlformats.org/officeDocument/2006/relationships/image" Target="../media/image142.png"/><Relationship Id="rId5" Type="http://schemas.openxmlformats.org/officeDocument/2006/relationships/image" Target="../media/image123.png"/><Relationship Id="rId15" Type="http://schemas.openxmlformats.org/officeDocument/2006/relationships/image" Target="../media/image133.png"/><Relationship Id="rId23" Type="http://schemas.openxmlformats.org/officeDocument/2006/relationships/image" Target="../media/image141.png"/><Relationship Id="rId28" Type="http://schemas.openxmlformats.org/officeDocument/2006/relationships/image" Target="../media/image146.png"/><Relationship Id="rId10" Type="http://schemas.openxmlformats.org/officeDocument/2006/relationships/image" Target="../media/image128.png"/><Relationship Id="rId19" Type="http://schemas.openxmlformats.org/officeDocument/2006/relationships/image" Target="../media/image137.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png"/><Relationship Id="rId22" Type="http://schemas.openxmlformats.org/officeDocument/2006/relationships/image" Target="../media/image140.png"/><Relationship Id="rId27" Type="http://schemas.openxmlformats.org/officeDocument/2006/relationships/image" Target="../media/image145.png"/><Relationship Id="rId30" Type="http://schemas.openxmlformats.org/officeDocument/2006/relationships/image" Target="../media/image148.png"/></Relationships>
</file>

<file path=ppt/slides/_rels/slide31.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s>
</file>

<file path=ppt/slides/_rels/slide3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3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3" Type="http://schemas.openxmlformats.org/officeDocument/2006/relationships/image" Target="../media/image163.png"/><Relationship Id="rId7" Type="http://schemas.openxmlformats.org/officeDocument/2006/relationships/image" Target="../media/image167.png"/><Relationship Id="rId12" Type="http://schemas.openxmlformats.org/officeDocument/2006/relationships/image" Target="../media/image172.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png"/><Relationship Id="rId15" Type="http://schemas.openxmlformats.org/officeDocument/2006/relationships/image" Target="../media/image175.png"/><Relationship Id="rId10" Type="http://schemas.openxmlformats.org/officeDocument/2006/relationships/image" Target="../media/image170.png"/><Relationship Id="rId4" Type="http://schemas.openxmlformats.org/officeDocument/2006/relationships/image" Target="../media/image164.png"/><Relationship Id="rId9" Type="http://schemas.openxmlformats.org/officeDocument/2006/relationships/image" Target="../media/image169.png"/><Relationship Id="rId14" Type="http://schemas.openxmlformats.org/officeDocument/2006/relationships/image" Target="../media/image1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62.jpg"/><Relationship Id="rId7" Type="http://schemas.openxmlformats.org/officeDocument/2006/relationships/diagramColors" Target="../diagrams/colors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180.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79.jpeg"/><Relationship Id="rId5" Type="http://schemas.openxmlformats.org/officeDocument/2006/relationships/image" Target="../media/image178.png"/><Relationship Id="rId4" Type="http://schemas.openxmlformats.org/officeDocument/2006/relationships/image" Target="../media/image177.jpeg"/></Relationships>
</file>

<file path=ppt/slides/_rels/slide4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0.jpeg"/><Relationship Id="rId3" Type="http://schemas.openxmlformats.org/officeDocument/2006/relationships/image" Target="../media/image23.emf"/><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24.emf"/><Relationship Id="rId5" Type="http://schemas.openxmlformats.org/officeDocument/2006/relationships/image" Target="../media/image25.png"/><Relationship Id="rId15" Type="http://schemas.openxmlformats.org/officeDocument/2006/relationships/image" Target="../media/image33.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0.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6.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神经网络基础</a:t>
            </a:r>
            <a:endParaRPr lang="zh-CN" altLang="en-US" dirty="0"/>
          </a:p>
        </p:txBody>
      </p:sp>
    </p:spTree>
    <p:extLst>
      <p:ext uri="{BB962C8B-B14F-4D97-AF65-F5344CB8AC3E}">
        <p14:creationId xmlns:p14="http://schemas.microsoft.com/office/powerpoint/2010/main" val="42384625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神经网络训练 </a:t>
            </a:r>
            <a:r>
              <a:rPr lang="en-US" altLang="zh-CN" dirty="0"/>
              <a:t>– BP</a:t>
            </a:r>
            <a:r>
              <a:rPr lang="zh-CN" altLang="en-US" dirty="0"/>
              <a:t>算法</a:t>
            </a:r>
          </a:p>
        </p:txBody>
      </p:sp>
      <p:pic>
        <p:nvPicPr>
          <p:cNvPr id="1026" name="图片 56" descr="https://pic2.zhimg.com/d3e99191afbb79333a3def885cf193b5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315" y="1880943"/>
            <a:ext cx="4711961" cy="2036871"/>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57" descr="https://pic4.zhimg.com/e68b49e3677f0e1bcace110c882fa1e7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3909" y="1694488"/>
            <a:ext cx="4644065" cy="21726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1885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5"/>
          <p:cNvSpPr>
            <a:spLocks noChangeArrowheads="1"/>
          </p:cNvSpPr>
          <p:nvPr/>
        </p:nvSpPr>
        <p:spPr bwMode="auto">
          <a:xfrm>
            <a:off x="0" y="3867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descr="https://pic4.zhimg.com/8518a826e2301827b5e6e1218aef9917_b.jpg"/>
          <p:cNvPicPr/>
          <p:nvPr/>
        </p:nvPicPr>
        <p:blipFill>
          <a:blip r:embed="rId5">
            <a:extLst>
              <a:ext uri="{28A0092B-C50C-407E-A947-70E740481C1C}">
                <a14:useLocalDpi xmlns:a14="http://schemas.microsoft.com/office/drawing/2010/main" val="0"/>
              </a:ext>
            </a:extLst>
          </a:blip>
          <a:srcRect/>
          <a:stretch>
            <a:fillRect/>
          </a:stretch>
        </p:blipFill>
        <p:spPr bwMode="auto">
          <a:xfrm>
            <a:off x="3239634" y="4366266"/>
            <a:ext cx="4649497" cy="2151095"/>
          </a:xfrm>
          <a:prstGeom prst="rect">
            <a:avLst/>
          </a:prstGeom>
          <a:noFill/>
          <a:ln>
            <a:noFill/>
          </a:ln>
        </p:spPr>
      </p:pic>
    </p:spTree>
    <p:extLst>
      <p:ext uri="{BB962C8B-B14F-4D97-AF65-F5344CB8AC3E}">
        <p14:creationId xmlns:p14="http://schemas.microsoft.com/office/powerpoint/2010/main" val="426146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神经网络组件</a:t>
            </a:r>
            <a:r>
              <a:rPr lang="en-US" altLang="zh-CN" dirty="0" smtClean="0"/>
              <a:t>—</a:t>
            </a:r>
            <a:r>
              <a:rPr lang="zh-CN" altLang="en-US" dirty="0" smtClean="0"/>
              <a:t>激活函数</a:t>
            </a:r>
            <a:endParaRPr lang="zh-CN" altLang="en-US" dirty="0"/>
          </a:p>
        </p:txBody>
      </p:sp>
      <p:pic>
        <p:nvPicPr>
          <p:cNvPr id="4" name="图片 3"/>
          <p:cNvPicPr>
            <a:picLocks noChangeAspect="1"/>
          </p:cNvPicPr>
          <p:nvPr/>
        </p:nvPicPr>
        <p:blipFill>
          <a:blip r:embed="rId3"/>
          <a:stretch>
            <a:fillRect/>
          </a:stretch>
        </p:blipFill>
        <p:spPr>
          <a:xfrm>
            <a:off x="307671" y="1764927"/>
            <a:ext cx="4704297" cy="1628187"/>
          </a:xfrm>
          <a:prstGeom prst="rect">
            <a:avLst/>
          </a:prstGeom>
        </p:spPr>
      </p:pic>
      <p:sp>
        <p:nvSpPr>
          <p:cNvPr id="5" name="文本框 4"/>
          <p:cNvSpPr txBox="1"/>
          <p:nvPr/>
        </p:nvSpPr>
        <p:spPr>
          <a:xfrm>
            <a:off x="633180" y="3905043"/>
            <a:ext cx="3648756" cy="923330"/>
          </a:xfrm>
          <a:prstGeom prst="rect">
            <a:avLst/>
          </a:prstGeom>
          <a:noFill/>
        </p:spPr>
        <p:txBody>
          <a:bodyPr wrap="none" rtlCol="0">
            <a:spAutoFit/>
          </a:bodyPr>
          <a:lstStyle/>
          <a:p>
            <a:r>
              <a:rPr lang="en-US" altLang="zh-CN" dirty="0" smtClean="0"/>
              <a:t>sigmoid:</a:t>
            </a:r>
          </a:p>
          <a:p>
            <a:pPr marL="342900" indent="-342900">
              <a:buAutoNum type="arabicPeriod"/>
            </a:pPr>
            <a:r>
              <a:rPr lang="zh-CN" altLang="en-US" dirty="0" smtClean="0"/>
              <a:t>在两端梯度趋于</a:t>
            </a:r>
            <a:r>
              <a:rPr lang="en-US" altLang="zh-CN" dirty="0" smtClean="0"/>
              <a:t>0</a:t>
            </a:r>
            <a:r>
              <a:rPr lang="zh-CN" altLang="en-US" dirty="0" smtClean="0"/>
              <a:t>，不利于训练</a:t>
            </a:r>
            <a:endParaRPr lang="en-US" altLang="zh-CN" dirty="0" smtClean="0"/>
          </a:p>
          <a:p>
            <a:pPr marL="342900" indent="-342900">
              <a:buAutoNum type="arabicPeriod"/>
            </a:pPr>
            <a:r>
              <a:rPr lang="en-US" altLang="zh-CN" dirty="0" smtClean="0"/>
              <a:t>[0, 1]</a:t>
            </a:r>
            <a:r>
              <a:rPr lang="zh-CN" altLang="en-US" dirty="0" smtClean="0"/>
              <a:t>输出门特性</a:t>
            </a:r>
            <a:endParaRPr lang="zh-CN" altLang="en-US" dirty="0"/>
          </a:p>
        </p:txBody>
      </p:sp>
      <p:sp>
        <p:nvSpPr>
          <p:cNvPr id="7" name="文本框 6"/>
          <p:cNvSpPr txBox="1"/>
          <p:nvPr/>
        </p:nvSpPr>
        <p:spPr>
          <a:xfrm>
            <a:off x="633180" y="4936175"/>
            <a:ext cx="3688830" cy="923330"/>
          </a:xfrm>
          <a:prstGeom prst="rect">
            <a:avLst/>
          </a:prstGeom>
          <a:noFill/>
        </p:spPr>
        <p:txBody>
          <a:bodyPr wrap="none" rtlCol="0">
            <a:spAutoFit/>
          </a:bodyPr>
          <a:lstStyle/>
          <a:p>
            <a:r>
              <a:rPr lang="en-US" altLang="zh-CN" dirty="0" err="1" smtClean="0"/>
              <a:t>tanh</a:t>
            </a:r>
            <a:r>
              <a:rPr lang="zh-CN" altLang="en-US" dirty="0" smtClean="0"/>
              <a:t>：</a:t>
            </a:r>
            <a:endParaRPr lang="en-US" altLang="zh-CN" dirty="0" smtClean="0"/>
          </a:p>
          <a:p>
            <a:pPr marL="342900" indent="-342900">
              <a:buAutoNum type="arabicPeriod"/>
            </a:pPr>
            <a:r>
              <a:rPr lang="en-US" altLang="zh-CN" dirty="0" err="1" smtClean="0"/>
              <a:t>tanh</a:t>
            </a:r>
            <a:r>
              <a:rPr lang="en-US" altLang="zh-CN" dirty="0" smtClean="0"/>
              <a:t>(x)=2sigmoid(2x) – 1</a:t>
            </a:r>
          </a:p>
          <a:p>
            <a:pPr marL="342900" indent="-342900">
              <a:buAutoNum type="arabicPeriod"/>
            </a:pPr>
            <a:r>
              <a:rPr lang="zh-CN" altLang="en-US" dirty="0" smtClean="0"/>
              <a:t>输出为</a:t>
            </a:r>
            <a:r>
              <a:rPr lang="en-US" altLang="zh-CN" dirty="0" smtClean="0"/>
              <a:t>0</a:t>
            </a:r>
            <a:r>
              <a:rPr lang="zh-CN" altLang="en-US" dirty="0" smtClean="0"/>
              <a:t>均值，效果好于</a:t>
            </a:r>
            <a:r>
              <a:rPr lang="en-US" altLang="zh-CN" dirty="0" smtClean="0"/>
              <a:t>sigmoid</a:t>
            </a:r>
          </a:p>
        </p:txBody>
      </p:sp>
      <p:pic>
        <p:nvPicPr>
          <p:cNvPr id="6" name="图片 5"/>
          <p:cNvPicPr>
            <a:picLocks noChangeAspect="1"/>
          </p:cNvPicPr>
          <p:nvPr/>
        </p:nvPicPr>
        <p:blipFill>
          <a:blip r:embed="rId4"/>
          <a:stretch>
            <a:fillRect/>
          </a:stretch>
        </p:blipFill>
        <p:spPr>
          <a:xfrm>
            <a:off x="9665496" y="1679757"/>
            <a:ext cx="2207377" cy="1618002"/>
          </a:xfrm>
          <a:prstGeom prst="rect">
            <a:avLst/>
          </a:prstGeom>
        </p:spPr>
      </p:pic>
      <p:pic>
        <p:nvPicPr>
          <p:cNvPr id="8" name="图片 7"/>
          <p:cNvPicPr>
            <a:picLocks noChangeAspect="1"/>
          </p:cNvPicPr>
          <p:nvPr/>
        </p:nvPicPr>
        <p:blipFill>
          <a:blip r:embed="rId5"/>
          <a:stretch>
            <a:fillRect/>
          </a:stretch>
        </p:blipFill>
        <p:spPr>
          <a:xfrm>
            <a:off x="1667997" y="3829862"/>
            <a:ext cx="991823" cy="406902"/>
          </a:xfrm>
          <a:prstGeom prst="rect">
            <a:avLst/>
          </a:prstGeom>
        </p:spPr>
      </p:pic>
      <p:pic>
        <p:nvPicPr>
          <p:cNvPr id="9" name="图片 8"/>
          <p:cNvPicPr>
            <a:picLocks noChangeAspect="1"/>
          </p:cNvPicPr>
          <p:nvPr/>
        </p:nvPicPr>
        <p:blipFill>
          <a:blip r:embed="rId6"/>
          <a:stretch>
            <a:fillRect/>
          </a:stretch>
        </p:blipFill>
        <p:spPr>
          <a:xfrm>
            <a:off x="2837816" y="3877852"/>
            <a:ext cx="1575340" cy="310922"/>
          </a:xfrm>
          <a:prstGeom prst="rect">
            <a:avLst/>
          </a:prstGeom>
        </p:spPr>
      </p:pic>
      <p:grpSp>
        <p:nvGrpSpPr>
          <p:cNvPr id="12" name="组合 11"/>
          <p:cNvGrpSpPr/>
          <p:nvPr/>
        </p:nvGrpSpPr>
        <p:grpSpPr>
          <a:xfrm>
            <a:off x="1336647" y="4936175"/>
            <a:ext cx="1366167" cy="393802"/>
            <a:chOff x="4781714" y="3148047"/>
            <a:chExt cx="1933333" cy="561905"/>
          </a:xfrm>
        </p:grpSpPr>
        <p:pic>
          <p:nvPicPr>
            <p:cNvPr id="10" name="图片 9"/>
            <p:cNvPicPr>
              <a:picLocks noChangeAspect="1"/>
            </p:cNvPicPr>
            <p:nvPr/>
          </p:nvPicPr>
          <p:blipFill>
            <a:blip r:embed="rId7"/>
            <a:stretch>
              <a:fillRect/>
            </a:stretch>
          </p:blipFill>
          <p:spPr>
            <a:xfrm>
              <a:off x="5476952" y="3148047"/>
              <a:ext cx="1238095" cy="561905"/>
            </a:xfrm>
            <a:prstGeom prst="rect">
              <a:avLst/>
            </a:prstGeom>
          </p:spPr>
        </p:pic>
        <p:pic>
          <p:nvPicPr>
            <p:cNvPr id="11" name="图片 10"/>
            <p:cNvPicPr>
              <a:picLocks noChangeAspect="1"/>
            </p:cNvPicPr>
            <p:nvPr/>
          </p:nvPicPr>
          <p:blipFill>
            <a:blip r:embed="rId8"/>
            <a:stretch>
              <a:fillRect/>
            </a:stretch>
          </p:blipFill>
          <p:spPr>
            <a:xfrm>
              <a:off x="4781714" y="3208042"/>
              <a:ext cx="695238" cy="390476"/>
            </a:xfrm>
            <a:prstGeom prst="rect">
              <a:avLst/>
            </a:prstGeom>
          </p:spPr>
        </p:pic>
      </p:grpSp>
      <p:pic>
        <p:nvPicPr>
          <p:cNvPr id="13" name="图片 12"/>
          <p:cNvPicPr>
            <a:picLocks noChangeAspect="1"/>
          </p:cNvPicPr>
          <p:nvPr/>
        </p:nvPicPr>
        <p:blipFill>
          <a:blip r:embed="rId9"/>
          <a:stretch>
            <a:fillRect/>
          </a:stretch>
        </p:blipFill>
        <p:spPr>
          <a:xfrm>
            <a:off x="2883695" y="4970212"/>
            <a:ext cx="1398241" cy="325727"/>
          </a:xfrm>
          <a:prstGeom prst="rect">
            <a:avLst/>
          </a:prstGeom>
        </p:spPr>
      </p:pic>
      <p:pic>
        <p:nvPicPr>
          <p:cNvPr id="14" name="图片 13"/>
          <p:cNvPicPr>
            <a:picLocks noChangeAspect="1"/>
          </p:cNvPicPr>
          <p:nvPr/>
        </p:nvPicPr>
        <p:blipFill>
          <a:blip r:embed="rId10"/>
          <a:stretch>
            <a:fillRect/>
          </a:stretch>
        </p:blipFill>
        <p:spPr>
          <a:xfrm>
            <a:off x="6684098" y="1785428"/>
            <a:ext cx="1605040" cy="407640"/>
          </a:xfrm>
          <a:prstGeom prst="rect">
            <a:avLst/>
          </a:prstGeom>
        </p:spPr>
      </p:pic>
      <p:sp>
        <p:nvSpPr>
          <p:cNvPr id="16" name="文本框 15"/>
          <p:cNvSpPr txBox="1"/>
          <p:nvPr/>
        </p:nvSpPr>
        <p:spPr>
          <a:xfrm>
            <a:off x="5940260" y="1992530"/>
            <a:ext cx="3546805" cy="1477328"/>
          </a:xfrm>
          <a:prstGeom prst="rect">
            <a:avLst/>
          </a:prstGeom>
          <a:noFill/>
        </p:spPr>
        <p:txBody>
          <a:bodyPr wrap="none" rtlCol="0">
            <a:spAutoFit/>
          </a:bodyPr>
          <a:lstStyle/>
          <a:p>
            <a:r>
              <a:rPr lang="en-US" altLang="zh-CN" dirty="0" err="1" smtClean="0"/>
              <a:t>ReLU</a:t>
            </a:r>
            <a:r>
              <a:rPr lang="zh-CN" altLang="en-US" dirty="0" smtClean="0"/>
              <a:t>：</a:t>
            </a:r>
            <a:endParaRPr lang="en-US" altLang="zh-CN" dirty="0" smtClean="0"/>
          </a:p>
          <a:p>
            <a:pPr marL="342900" indent="-342900">
              <a:buAutoNum type="arabicPeriod"/>
            </a:pPr>
            <a:r>
              <a:rPr lang="zh-CN" altLang="en-US" dirty="0" smtClean="0"/>
              <a:t>运算简单，收敛速度快</a:t>
            </a:r>
            <a:endParaRPr lang="en-US" altLang="zh-CN" dirty="0" smtClean="0"/>
          </a:p>
          <a:p>
            <a:pPr marL="342900" indent="-342900">
              <a:buAutoNum type="arabicPeriod"/>
            </a:pPr>
            <a:r>
              <a:rPr lang="zh-CN" altLang="en-US" dirty="0"/>
              <a:t>稀疏性</a:t>
            </a:r>
            <a:endParaRPr lang="en-US" altLang="zh-CN" dirty="0" smtClean="0"/>
          </a:p>
          <a:p>
            <a:pPr marL="342900" indent="-342900">
              <a:buAutoNum type="arabicPeriod"/>
            </a:pPr>
            <a:r>
              <a:rPr lang="zh-CN" altLang="en-US" dirty="0" smtClean="0"/>
              <a:t>大部分激活函数可以选择</a:t>
            </a:r>
            <a:r>
              <a:rPr lang="en-US" altLang="zh-CN" dirty="0" err="1" smtClean="0"/>
              <a:t>ReLU</a:t>
            </a:r>
            <a:endParaRPr lang="en-US" altLang="zh-CN" dirty="0" smtClean="0"/>
          </a:p>
          <a:p>
            <a:pPr marL="342900" indent="-342900">
              <a:buAutoNum type="arabicPeriod"/>
            </a:pPr>
            <a:r>
              <a:rPr lang="zh-CN" altLang="en-US" dirty="0"/>
              <a:t>容易产生</a:t>
            </a:r>
            <a:r>
              <a:rPr lang="en-US" altLang="zh-CN" dirty="0"/>
              <a:t>0</a:t>
            </a:r>
            <a:r>
              <a:rPr lang="zh-CN" altLang="en-US" dirty="0"/>
              <a:t>输出</a:t>
            </a:r>
            <a:endParaRPr lang="en-US" altLang="zh-CN" dirty="0" smtClean="0"/>
          </a:p>
        </p:txBody>
      </p:sp>
      <p:pic>
        <p:nvPicPr>
          <p:cNvPr id="15" name="图片 14"/>
          <p:cNvPicPr>
            <a:picLocks noChangeAspect="1"/>
          </p:cNvPicPr>
          <p:nvPr/>
        </p:nvPicPr>
        <p:blipFill>
          <a:blip r:embed="rId11"/>
          <a:stretch>
            <a:fillRect/>
          </a:stretch>
        </p:blipFill>
        <p:spPr>
          <a:xfrm>
            <a:off x="8420477" y="1762883"/>
            <a:ext cx="1777909" cy="452015"/>
          </a:xfrm>
          <a:prstGeom prst="rect">
            <a:avLst/>
          </a:prstGeom>
        </p:spPr>
      </p:pic>
      <p:grpSp>
        <p:nvGrpSpPr>
          <p:cNvPr id="20" name="组合 19"/>
          <p:cNvGrpSpPr/>
          <p:nvPr/>
        </p:nvGrpSpPr>
        <p:grpSpPr>
          <a:xfrm>
            <a:off x="6043009" y="3563335"/>
            <a:ext cx="5630270" cy="1372840"/>
            <a:chOff x="6043009" y="3563335"/>
            <a:chExt cx="5630270" cy="1372840"/>
          </a:xfrm>
        </p:grpSpPr>
        <p:sp>
          <p:nvSpPr>
            <p:cNvPr id="3" name="矩形 2"/>
            <p:cNvSpPr/>
            <p:nvPr/>
          </p:nvSpPr>
          <p:spPr>
            <a:xfrm>
              <a:off x="6043009" y="4011390"/>
              <a:ext cx="1783822" cy="646331"/>
            </a:xfrm>
            <a:prstGeom prst="rect">
              <a:avLst/>
            </a:prstGeom>
          </p:spPr>
          <p:txBody>
            <a:bodyPr wrap="none">
              <a:spAutoFit/>
            </a:bodyPr>
            <a:lstStyle/>
            <a:p>
              <a:r>
                <a:rPr lang="en-US" altLang="zh-CN" dirty="0"/>
                <a:t>Leaky </a:t>
              </a:r>
              <a:r>
                <a:rPr lang="en-US" altLang="zh-CN" dirty="0" err="1"/>
                <a:t>ReLU</a:t>
              </a:r>
              <a:endParaRPr lang="en-US" altLang="zh-CN" dirty="0"/>
            </a:p>
            <a:p>
              <a:r>
                <a:rPr lang="en-US" altLang="zh-CN" dirty="0"/>
                <a:t>Parametric </a:t>
              </a:r>
              <a:r>
                <a:rPr lang="en-US" altLang="zh-CN" dirty="0" err="1"/>
                <a:t>ReLU</a:t>
              </a:r>
              <a:r>
                <a:rPr lang="en-US" altLang="zh-CN" b="1" dirty="0"/>
                <a:t> </a:t>
              </a:r>
            </a:p>
          </p:txBody>
        </p:sp>
        <p:pic>
          <p:nvPicPr>
            <p:cNvPr id="18" name="图片 17"/>
            <p:cNvPicPr>
              <a:picLocks noChangeAspect="1"/>
            </p:cNvPicPr>
            <p:nvPr/>
          </p:nvPicPr>
          <p:blipFill>
            <a:blip r:embed="rId12"/>
            <a:stretch>
              <a:fillRect/>
            </a:stretch>
          </p:blipFill>
          <p:spPr>
            <a:xfrm>
              <a:off x="10015670" y="3563335"/>
              <a:ext cx="1657609" cy="1372840"/>
            </a:xfrm>
            <a:prstGeom prst="rect">
              <a:avLst/>
            </a:prstGeom>
          </p:spPr>
        </p:pic>
        <p:pic>
          <p:nvPicPr>
            <p:cNvPr id="19" name="图片 18"/>
            <p:cNvPicPr>
              <a:picLocks noChangeAspect="1"/>
            </p:cNvPicPr>
            <p:nvPr/>
          </p:nvPicPr>
          <p:blipFill>
            <a:blip r:embed="rId13"/>
            <a:stretch>
              <a:fillRect/>
            </a:stretch>
          </p:blipFill>
          <p:spPr>
            <a:xfrm>
              <a:off x="7936475" y="3929866"/>
              <a:ext cx="1729021" cy="779173"/>
            </a:xfrm>
            <a:prstGeom prst="rect">
              <a:avLst/>
            </a:prstGeom>
          </p:spPr>
        </p:pic>
      </p:grpSp>
      <p:grpSp>
        <p:nvGrpSpPr>
          <p:cNvPr id="22" name="组合 21"/>
          <p:cNvGrpSpPr/>
          <p:nvPr/>
        </p:nvGrpSpPr>
        <p:grpSpPr>
          <a:xfrm>
            <a:off x="6043009" y="5012727"/>
            <a:ext cx="4275371" cy="1693556"/>
            <a:chOff x="6043009" y="5012727"/>
            <a:chExt cx="4275371" cy="1693556"/>
          </a:xfrm>
        </p:grpSpPr>
        <p:sp>
          <p:nvSpPr>
            <p:cNvPr id="17" name="矩形 16"/>
            <p:cNvSpPr/>
            <p:nvPr/>
          </p:nvSpPr>
          <p:spPr>
            <a:xfrm>
              <a:off x="6043009" y="5295939"/>
              <a:ext cx="1995158" cy="369332"/>
            </a:xfrm>
            <a:prstGeom prst="rect">
              <a:avLst/>
            </a:prstGeom>
          </p:spPr>
          <p:txBody>
            <a:bodyPr wrap="square">
              <a:spAutoFit/>
            </a:bodyPr>
            <a:lstStyle/>
            <a:p>
              <a:r>
                <a:rPr lang="en-US" altLang="zh-CN" dirty="0"/>
                <a:t>Randomized </a:t>
              </a:r>
              <a:r>
                <a:rPr lang="en-US" altLang="zh-CN" dirty="0" err="1"/>
                <a:t>ReLU</a:t>
              </a:r>
              <a:endParaRPr lang="en-US" altLang="zh-CN" dirty="0"/>
            </a:p>
          </p:txBody>
        </p:sp>
        <p:pic>
          <p:nvPicPr>
            <p:cNvPr id="21" name="图片 20"/>
            <p:cNvPicPr>
              <a:picLocks noChangeAspect="1"/>
            </p:cNvPicPr>
            <p:nvPr/>
          </p:nvPicPr>
          <p:blipFill>
            <a:blip r:embed="rId14"/>
            <a:stretch>
              <a:fillRect/>
            </a:stretch>
          </p:blipFill>
          <p:spPr>
            <a:xfrm>
              <a:off x="8038167" y="5012727"/>
              <a:ext cx="2280213" cy="1693556"/>
            </a:xfrm>
            <a:prstGeom prst="rect">
              <a:avLst/>
            </a:prstGeom>
          </p:spPr>
        </p:pic>
      </p:grpSp>
      <p:sp>
        <p:nvSpPr>
          <p:cNvPr id="23" name="文本框 22"/>
          <p:cNvSpPr txBox="1"/>
          <p:nvPr/>
        </p:nvSpPr>
        <p:spPr>
          <a:xfrm>
            <a:off x="1219572" y="6151003"/>
            <a:ext cx="6716903" cy="461665"/>
          </a:xfrm>
          <a:prstGeom prst="rect">
            <a:avLst/>
          </a:prstGeom>
          <a:noFill/>
        </p:spPr>
        <p:txBody>
          <a:bodyPr wrap="none" rtlCol="0">
            <a:spAutoFit/>
          </a:bodyPr>
          <a:lstStyle/>
          <a:p>
            <a:r>
              <a:rPr lang="zh-CN" altLang="en-US" sz="2400" dirty="0" smtClean="0">
                <a:solidFill>
                  <a:srgbClr val="FF0000"/>
                </a:solidFill>
              </a:rPr>
              <a:t>激活函数如何选择？ 稀疏性对网络训练的影响？</a:t>
            </a:r>
            <a:endParaRPr lang="zh-CN" altLang="en-US" sz="2400" dirty="0">
              <a:solidFill>
                <a:srgbClr val="FF0000"/>
              </a:solidFill>
            </a:endParaRPr>
          </a:p>
        </p:txBody>
      </p:sp>
    </p:spTree>
    <p:extLst>
      <p:ext uri="{BB962C8B-B14F-4D97-AF65-F5344CB8AC3E}">
        <p14:creationId xmlns:p14="http://schemas.microsoft.com/office/powerpoint/2010/main" val="152544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神经网络组件</a:t>
            </a:r>
            <a:r>
              <a:rPr lang="en-US" altLang="zh-CN" dirty="0" smtClean="0"/>
              <a:t>—</a:t>
            </a:r>
            <a:r>
              <a:rPr lang="zh-CN" altLang="en-US" dirty="0" smtClean="0"/>
              <a:t>损失函数</a:t>
            </a:r>
            <a:endParaRPr lang="zh-CN" altLang="en-US" dirty="0"/>
          </a:p>
        </p:txBody>
      </p:sp>
      <p:grpSp>
        <p:nvGrpSpPr>
          <p:cNvPr id="8" name="组合 7"/>
          <p:cNvGrpSpPr/>
          <p:nvPr/>
        </p:nvGrpSpPr>
        <p:grpSpPr>
          <a:xfrm>
            <a:off x="838199" y="2723746"/>
            <a:ext cx="4981846" cy="584775"/>
            <a:chOff x="838199" y="2723746"/>
            <a:chExt cx="4981846" cy="584775"/>
          </a:xfrm>
        </p:grpSpPr>
        <p:sp>
          <p:nvSpPr>
            <p:cNvPr id="5" name="文本框 4"/>
            <p:cNvSpPr txBox="1"/>
            <p:nvPr/>
          </p:nvSpPr>
          <p:spPr>
            <a:xfrm>
              <a:off x="838199" y="2723746"/>
              <a:ext cx="2618024" cy="584775"/>
            </a:xfrm>
            <a:prstGeom prst="rect">
              <a:avLst/>
            </a:prstGeom>
            <a:noFill/>
          </p:spPr>
          <p:txBody>
            <a:bodyPr wrap="none" rtlCol="0">
              <a:spAutoFit/>
            </a:bodyPr>
            <a:lstStyle/>
            <a:p>
              <a:r>
                <a:rPr lang="en-US" altLang="zh-CN" sz="3200" dirty="0" err="1" smtClean="0"/>
                <a:t>EuclideanLoss</a:t>
              </a:r>
              <a:r>
                <a:rPr lang="en-US" altLang="zh-CN" sz="3200" dirty="0" smtClean="0"/>
                <a:t>:</a:t>
              </a:r>
              <a:endParaRPr lang="zh-CN" altLang="en-US" sz="3200" dirty="0"/>
            </a:p>
          </p:txBody>
        </p:sp>
        <p:pic>
          <p:nvPicPr>
            <p:cNvPr id="6" name="图片 5"/>
            <p:cNvPicPr>
              <a:picLocks noChangeAspect="1"/>
            </p:cNvPicPr>
            <p:nvPr/>
          </p:nvPicPr>
          <p:blipFill>
            <a:blip r:embed="rId3"/>
            <a:stretch>
              <a:fillRect/>
            </a:stretch>
          </p:blipFill>
          <p:spPr>
            <a:xfrm>
              <a:off x="3667664" y="2822807"/>
              <a:ext cx="2152381" cy="485714"/>
            </a:xfrm>
            <a:prstGeom prst="rect">
              <a:avLst/>
            </a:prstGeom>
          </p:spPr>
        </p:pic>
      </p:grpSp>
      <p:sp>
        <p:nvSpPr>
          <p:cNvPr id="11" name="文本框 10"/>
          <p:cNvSpPr txBox="1"/>
          <p:nvPr/>
        </p:nvSpPr>
        <p:spPr>
          <a:xfrm>
            <a:off x="852339" y="3551713"/>
            <a:ext cx="2405017" cy="584775"/>
          </a:xfrm>
          <a:prstGeom prst="rect">
            <a:avLst/>
          </a:prstGeom>
          <a:noFill/>
        </p:spPr>
        <p:txBody>
          <a:bodyPr wrap="none" rtlCol="0">
            <a:spAutoFit/>
          </a:bodyPr>
          <a:lstStyle/>
          <a:p>
            <a:r>
              <a:rPr lang="en-US" altLang="zh-CN" sz="3200" dirty="0" err="1" smtClean="0"/>
              <a:t>LogisticsLoss</a:t>
            </a:r>
            <a:r>
              <a:rPr lang="en-US" altLang="zh-CN" sz="3200" dirty="0" smtClean="0"/>
              <a:t>:</a:t>
            </a:r>
            <a:endParaRPr lang="zh-CN" altLang="en-US" sz="3200" dirty="0"/>
          </a:p>
        </p:txBody>
      </p:sp>
      <p:pic>
        <p:nvPicPr>
          <p:cNvPr id="10" name="图片 9"/>
          <p:cNvPicPr>
            <a:picLocks noChangeAspect="1"/>
          </p:cNvPicPr>
          <p:nvPr/>
        </p:nvPicPr>
        <p:blipFill>
          <a:blip r:embed="rId4"/>
          <a:stretch>
            <a:fillRect/>
          </a:stretch>
        </p:blipFill>
        <p:spPr>
          <a:xfrm>
            <a:off x="4091851" y="4287969"/>
            <a:ext cx="5316623" cy="677385"/>
          </a:xfrm>
          <a:prstGeom prst="rect">
            <a:avLst/>
          </a:prstGeom>
        </p:spPr>
      </p:pic>
      <p:sp>
        <p:nvSpPr>
          <p:cNvPr id="15" name="文本框 14"/>
          <p:cNvSpPr txBox="1"/>
          <p:nvPr/>
        </p:nvSpPr>
        <p:spPr>
          <a:xfrm>
            <a:off x="838199" y="4262382"/>
            <a:ext cx="3201774" cy="584775"/>
          </a:xfrm>
          <a:prstGeom prst="rect">
            <a:avLst/>
          </a:prstGeom>
          <a:noFill/>
        </p:spPr>
        <p:txBody>
          <a:bodyPr wrap="none" rtlCol="0">
            <a:spAutoFit/>
          </a:bodyPr>
          <a:lstStyle/>
          <a:p>
            <a:r>
              <a:rPr lang="en-US" altLang="zh-CN" sz="3200" dirty="0" err="1" smtClean="0">
                <a:solidFill>
                  <a:srgbClr val="FF0000"/>
                </a:solidFill>
              </a:rPr>
              <a:t>CrossEntropyLoss</a:t>
            </a:r>
            <a:r>
              <a:rPr lang="en-US" altLang="zh-CN" sz="3200" dirty="0" smtClean="0">
                <a:solidFill>
                  <a:srgbClr val="FF0000"/>
                </a:solidFill>
              </a:rPr>
              <a:t>:</a:t>
            </a:r>
            <a:endParaRPr lang="zh-CN" altLang="en-US" sz="3200" dirty="0">
              <a:solidFill>
                <a:srgbClr val="FF0000"/>
              </a:solidFill>
            </a:endParaRPr>
          </a:p>
        </p:txBody>
      </p:sp>
      <p:grpSp>
        <p:nvGrpSpPr>
          <p:cNvPr id="17" name="组合 16"/>
          <p:cNvGrpSpPr/>
          <p:nvPr/>
        </p:nvGrpSpPr>
        <p:grpSpPr>
          <a:xfrm>
            <a:off x="852339" y="5135014"/>
            <a:ext cx="11213893" cy="1077218"/>
            <a:chOff x="838199" y="4227318"/>
            <a:chExt cx="11213893" cy="1077218"/>
          </a:xfrm>
        </p:grpSpPr>
        <p:sp>
          <p:nvSpPr>
            <p:cNvPr id="7" name="文本框 6"/>
            <p:cNvSpPr txBox="1"/>
            <p:nvPr/>
          </p:nvSpPr>
          <p:spPr>
            <a:xfrm>
              <a:off x="838199" y="4348266"/>
              <a:ext cx="2373791" cy="584775"/>
            </a:xfrm>
            <a:prstGeom prst="rect">
              <a:avLst/>
            </a:prstGeom>
            <a:noFill/>
          </p:spPr>
          <p:txBody>
            <a:bodyPr wrap="none" rtlCol="0">
              <a:spAutoFit/>
            </a:bodyPr>
            <a:lstStyle/>
            <a:p>
              <a:r>
                <a:rPr lang="en-US" altLang="zh-CN" sz="3200" dirty="0" err="1" smtClean="0">
                  <a:solidFill>
                    <a:srgbClr val="FF0000"/>
                  </a:solidFill>
                </a:rPr>
                <a:t>SoftmaxLoss</a:t>
              </a:r>
              <a:r>
                <a:rPr lang="en-US" altLang="zh-CN" sz="3200" dirty="0" smtClean="0">
                  <a:solidFill>
                    <a:srgbClr val="FF0000"/>
                  </a:solidFill>
                </a:rPr>
                <a:t>:</a:t>
              </a:r>
              <a:endParaRPr lang="zh-CN" altLang="en-US" sz="3200" dirty="0">
                <a:solidFill>
                  <a:srgbClr val="FF0000"/>
                </a:solidFill>
              </a:endParaRPr>
            </a:p>
          </p:txBody>
        </p:sp>
        <p:pic>
          <p:nvPicPr>
            <p:cNvPr id="9" name="图片 8"/>
            <p:cNvPicPr>
              <a:picLocks noChangeAspect="1"/>
            </p:cNvPicPr>
            <p:nvPr/>
          </p:nvPicPr>
          <p:blipFill>
            <a:blip r:embed="rId5"/>
            <a:stretch>
              <a:fillRect/>
            </a:stretch>
          </p:blipFill>
          <p:spPr>
            <a:xfrm>
              <a:off x="3359238" y="4270790"/>
              <a:ext cx="3792106" cy="821395"/>
            </a:xfrm>
            <a:prstGeom prst="rect">
              <a:avLst/>
            </a:prstGeom>
          </p:spPr>
        </p:pic>
        <p:pic>
          <p:nvPicPr>
            <p:cNvPr id="13" name="图片 12"/>
            <p:cNvPicPr>
              <a:picLocks noChangeAspect="1"/>
            </p:cNvPicPr>
            <p:nvPr/>
          </p:nvPicPr>
          <p:blipFill>
            <a:blip r:embed="rId6"/>
            <a:stretch>
              <a:fillRect/>
            </a:stretch>
          </p:blipFill>
          <p:spPr>
            <a:xfrm>
              <a:off x="7224206" y="4438630"/>
              <a:ext cx="1123810" cy="485714"/>
            </a:xfrm>
            <a:prstGeom prst="rect">
              <a:avLst/>
            </a:prstGeom>
          </p:spPr>
        </p:pic>
        <p:sp>
          <p:nvSpPr>
            <p:cNvPr id="14" name="矩形 13"/>
            <p:cNvSpPr/>
            <p:nvPr/>
          </p:nvSpPr>
          <p:spPr>
            <a:xfrm>
              <a:off x="8420878" y="4227318"/>
              <a:ext cx="3631214" cy="1077218"/>
            </a:xfrm>
            <a:prstGeom prst="rect">
              <a:avLst/>
            </a:prstGeom>
          </p:spPr>
          <p:txBody>
            <a:bodyPr wrap="square">
              <a:spAutoFit/>
            </a:bodyPr>
            <a:lstStyle/>
            <a:p>
              <a:r>
                <a:rPr lang="en-US" altLang="zh-CN" sz="3200" dirty="0" err="1" smtClean="0">
                  <a:solidFill>
                    <a:srgbClr val="FF0000"/>
                  </a:solidFill>
                </a:rPr>
                <a:t>Softmax</a:t>
              </a:r>
              <a:endParaRPr lang="en-US" altLang="zh-CN" sz="3200" dirty="0" smtClean="0">
                <a:solidFill>
                  <a:srgbClr val="FF0000"/>
                </a:solidFill>
              </a:endParaRPr>
            </a:p>
            <a:p>
              <a:r>
                <a:rPr lang="en-US" altLang="zh-CN" sz="3200" dirty="0"/>
                <a:t>Hierarchical </a:t>
              </a:r>
              <a:r>
                <a:rPr lang="en-US" altLang="zh-CN" sz="3200" dirty="0" err="1"/>
                <a:t>S</a:t>
              </a:r>
              <a:r>
                <a:rPr lang="en-US" altLang="zh-CN" sz="3200" dirty="0" err="1" smtClean="0"/>
                <a:t>oftmax</a:t>
              </a:r>
              <a:endParaRPr lang="zh-CN" altLang="en-US" sz="3200" dirty="0">
                <a:solidFill>
                  <a:srgbClr val="FF0000"/>
                </a:solidFill>
              </a:endParaRPr>
            </a:p>
          </p:txBody>
        </p:sp>
      </p:grpSp>
      <p:sp>
        <p:nvSpPr>
          <p:cNvPr id="3" name="文本框 2"/>
          <p:cNvSpPr txBox="1"/>
          <p:nvPr/>
        </p:nvSpPr>
        <p:spPr>
          <a:xfrm>
            <a:off x="4091851" y="3597560"/>
            <a:ext cx="3434179" cy="461665"/>
          </a:xfrm>
          <a:prstGeom prst="rect">
            <a:avLst/>
          </a:prstGeom>
          <a:noFill/>
        </p:spPr>
        <p:txBody>
          <a:bodyPr wrap="square" rtlCol="0">
            <a:spAutoFit/>
          </a:bodyPr>
          <a:lstStyle/>
          <a:p>
            <a:r>
              <a:rPr lang="zh-CN" altLang="en-US" sz="2400" dirty="0" smtClean="0"/>
              <a:t>衡量概率分布的误差</a:t>
            </a:r>
            <a:endParaRPr lang="zh-CN" altLang="en-US" sz="2400" dirty="0"/>
          </a:p>
        </p:txBody>
      </p:sp>
      <p:sp>
        <p:nvSpPr>
          <p:cNvPr id="18" name="文本框 17"/>
          <p:cNvSpPr txBox="1"/>
          <p:nvPr/>
        </p:nvSpPr>
        <p:spPr>
          <a:xfrm>
            <a:off x="838199" y="6072843"/>
            <a:ext cx="4204805" cy="584775"/>
          </a:xfrm>
          <a:prstGeom prst="rect">
            <a:avLst/>
          </a:prstGeom>
          <a:noFill/>
        </p:spPr>
        <p:txBody>
          <a:bodyPr wrap="none" rtlCol="0">
            <a:spAutoFit/>
          </a:bodyPr>
          <a:lstStyle/>
          <a:p>
            <a:r>
              <a:rPr lang="en-US" altLang="zh-CN" sz="3200" dirty="0"/>
              <a:t>Hinge </a:t>
            </a:r>
            <a:r>
              <a:rPr lang="en-US" altLang="zh-CN" sz="3200" dirty="0" smtClean="0"/>
              <a:t>Loss: </a:t>
            </a:r>
            <a:r>
              <a:rPr lang="zh-CN" altLang="en-US" sz="3200" dirty="0" smtClean="0"/>
              <a:t>最大化间隔</a:t>
            </a:r>
            <a:endParaRPr lang="zh-CN" altLang="en-US" sz="3200" dirty="0">
              <a:solidFill>
                <a:srgbClr val="FF0000"/>
              </a:solidFill>
            </a:endParaRPr>
          </a:p>
        </p:txBody>
      </p:sp>
      <p:pic>
        <p:nvPicPr>
          <p:cNvPr id="1026" name="Picture 2" descr="Fig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2231" y="247839"/>
            <a:ext cx="3584001" cy="2742956"/>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组合 19"/>
          <p:cNvGrpSpPr/>
          <p:nvPr/>
        </p:nvGrpSpPr>
        <p:grpSpPr>
          <a:xfrm>
            <a:off x="852339" y="1464915"/>
            <a:ext cx="6622903" cy="1243520"/>
            <a:chOff x="852339" y="1321882"/>
            <a:chExt cx="6622903" cy="1243520"/>
          </a:xfrm>
        </p:grpSpPr>
        <p:sp>
          <p:nvSpPr>
            <p:cNvPr id="4" name="文本框 3"/>
            <p:cNvSpPr txBox="1"/>
            <p:nvPr/>
          </p:nvSpPr>
          <p:spPr>
            <a:xfrm>
              <a:off x="852339" y="1321882"/>
              <a:ext cx="6622903" cy="584775"/>
            </a:xfrm>
            <a:prstGeom prst="rect">
              <a:avLst/>
            </a:prstGeom>
            <a:noFill/>
          </p:spPr>
          <p:txBody>
            <a:bodyPr wrap="none" rtlCol="0">
              <a:spAutoFit/>
            </a:bodyPr>
            <a:lstStyle/>
            <a:p>
              <a:r>
                <a:rPr lang="en-US" altLang="zh-CN" sz="3200" dirty="0" smtClean="0"/>
                <a:t>Loss = Loss Term + Regularization Term</a:t>
              </a:r>
              <a:endParaRPr lang="zh-CN" altLang="en-US" sz="3200" dirty="0"/>
            </a:p>
          </p:txBody>
        </p:sp>
        <mc:AlternateContent xmlns:mc="http://schemas.openxmlformats.org/markup-compatibility/2006" xmlns:a14="http://schemas.microsoft.com/office/drawing/2010/main">
          <mc:Choice Requires="a14">
            <p:sp>
              <p:nvSpPr>
                <p:cNvPr id="19" name="文本框 18"/>
                <p:cNvSpPr txBox="1"/>
                <p:nvPr/>
              </p:nvSpPr>
              <p:spPr>
                <a:xfrm>
                  <a:off x="893512" y="1818466"/>
                  <a:ext cx="4959732" cy="7469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𝒘</m:t>
                            </m:r>
                          </m:e>
                          <m:sup>
                            <m:r>
                              <a:rPr lang="en-US" altLang="zh-CN" sz="2000" b="1" i="1" smtClean="0">
                                <a:solidFill>
                                  <a:srgbClr val="FF0000"/>
                                </a:solidFill>
                                <a:latin typeface="Cambria Math" panose="02040503050406030204" pitchFamily="18" charset="0"/>
                              </a:rPr>
                              <m:t>∗</m:t>
                            </m:r>
                          </m:sup>
                        </m:sSup>
                        <m:r>
                          <a:rPr lang="en-US" altLang="zh-CN" sz="2000" b="1" i="1" smtClean="0">
                            <a:solidFill>
                              <a:srgbClr val="FF0000"/>
                            </a:solidFill>
                            <a:latin typeface="Cambria Math" panose="02040503050406030204" pitchFamily="18" charset="0"/>
                          </a:rPr>
                          <m:t>=</m:t>
                        </m:r>
                        <m:func>
                          <m:funcPr>
                            <m:ctrlPr>
                              <a:rPr lang="en-US" altLang="zh-CN" sz="2000" b="1" i="1" smtClean="0">
                                <a:solidFill>
                                  <a:srgbClr val="FF0000"/>
                                </a:solidFill>
                                <a:latin typeface="Cambria Math" panose="02040503050406030204" pitchFamily="18" charset="0"/>
                              </a:rPr>
                            </m:ctrlPr>
                          </m:funcPr>
                          <m:fName>
                            <m:r>
                              <a:rPr lang="en-US" altLang="zh-CN" sz="2000" b="1" i="0" smtClean="0">
                                <a:solidFill>
                                  <a:srgbClr val="FF0000"/>
                                </a:solidFill>
                                <a:latin typeface="Cambria Math" panose="02040503050406030204" pitchFamily="18" charset="0"/>
                              </a:rPr>
                              <m:t>𝐚𝐫𝐠</m:t>
                            </m:r>
                          </m:fName>
                          <m:e>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𝒎𝒊𝒏</m:t>
                                </m:r>
                              </m:e>
                              <m:sub>
                                <m:r>
                                  <a:rPr lang="en-US" altLang="zh-CN" sz="2000" b="1" i="1" smtClean="0">
                                    <a:solidFill>
                                      <a:srgbClr val="FF0000"/>
                                    </a:solidFill>
                                    <a:latin typeface="Cambria Math" panose="02040503050406030204" pitchFamily="18" charset="0"/>
                                  </a:rPr>
                                  <m:t>𝒘</m:t>
                                </m:r>
                              </m:sub>
                            </m:sSub>
                            <m:nary>
                              <m:naryPr>
                                <m:chr m:val="∑"/>
                                <m:supHide m:val="on"/>
                                <m:ctrlPr>
                                  <a:rPr lang="en-US" altLang="zh-CN" sz="2000" b="1" i="1" smtClean="0">
                                    <a:solidFill>
                                      <a:srgbClr val="FF0000"/>
                                    </a:solidFill>
                                    <a:latin typeface="Cambria Math" panose="02040503050406030204" pitchFamily="18" charset="0"/>
                                  </a:rPr>
                                </m:ctrlPr>
                              </m:naryPr>
                              <m:sub>
                                <m:r>
                                  <m:rPr>
                                    <m:brk m:alnAt="7"/>
                                  </m:rPr>
                                  <a:rPr lang="en-US" altLang="zh-CN" sz="2000" b="1" i="1" smtClean="0">
                                    <a:solidFill>
                                      <a:srgbClr val="FF0000"/>
                                    </a:solidFill>
                                    <a:latin typeface="Cambria Math" panose="02040503050406030204" pitchFamily="18" charset="0"/>
                                  </a:rPr>
                                  <m:t>𝒊</m:t>
                                </m:r>
                              </m:sub>
                              <m:sup/>
                              <m:e>
                                <m:r>
                                  <a:rPr lang="en-US" altLang="zh-CN" sz="2000" b="1" i="1" smtClean="0">
                                    <a:solidFill>
                                      <a:srgbClr val="FF0000"/>
                                    </a:solidFill>
                                    <a:latin typeface="Cambria Math" panose="02040503050406030204" pitchFamily="18" charset="0"/>
                                  </a:rPr>
                                  <m:t>𝑳</m:t>
                                </m:r>
                                <m:d>
                                  <m:dPr>
                                    <m:ctrlPr>
                                      <a:rPr lang="en-US" altLang="zh-CN" sz="2000" b="1" i="1" smtClean="0">
                                        <a:solidFill>
                                          <a:srgbClr val="FF0000"/>
                                        </a:solidFill>
                                        <a:latin typeface="Cambria Math" panose="02040503050406030204" pitchFamily="18" charset="0"/>
                                      </a:rPr>
                                    </m:ctrlPr>
                                  </m:dPr>
                                  <m:e>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𝒚</m:t>
                                        </m:r>
                                      </m:e>
                                      <m:sub>
                                        <m:r>
                                          <a:rPr lang="en-US" altLang="zh-CN" sz="2000" b="1" i="1" smtClean="0">
                                            <a:solidFill>
                                              <a:srgbClr val="FF0000"/>
                                            </a:solidFill>
                                            <a:latin typeface="Cambria Math" panose="02040503050406030204" pitchFamily="18" charset="0"/>
                                          </a:rPr>
                                          <m:t>𝒊</m:t>
                                        </m:r>
                                      </m:sub>
                                    </m:sSub>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𝒇</m:t>
                                    </m:r>
                                    <m:d>
                                      <m:dPr>
                                        <m:ctrlPr>
                                          <a:rPr lang="en-US" altLang="zh-CN" sz="2000" b="1" i="1" smtClean="0">
                                            <a:solidFill>
                                              <a:srgbClr val="FF0000"/>
                                            </a:solidFill>
                                            <a:latin typeface="Cambria Math" panose="02040503050406030204" pitchFamily="18" charset="0"/>
                                          </a:rPr>
                                        </m:ctrlPr>
                                      </m:dPr>
                                      <m:e>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𝒙</m:t>
                                            </m:r>
                                          </m:e>
                                          <m:sub>
                                            <m:r>
                                              <a:rPr lang="en-US" altLang="zh-CN" sz="2000" b="1" i="1" smtClean="0">
                                                <a:solidFill>
                                                  <a:srgbClr val="FF0000"/>
                                                </a:solidFill>
                                                <a:latin typeface="Cambria Math" panose="02040503050406030204" pitchFamily="18" charset="0"/>
                                              </a:rPr>
                                              <m:t>𝒊</m:t>
                                            </m:r>
                                          </m:sub>
                                        </m:sSub>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𝒘</m:t>
                                        </m:r>
                                      </m:e>
                                    </m:d>
                                  </m:e>
                                </m:d>
                              </m:e>
                            </m:nary>
                            <m:r>
                              <a:rPr lang="en-US" altLang="zh-CN" sz="2000" b="1" i="1" smtClean="0">
                                <a:solidFill>
                                  <a:srgbClr val="FF0000"/>
                                </a:solidFill>
                                <a:latin typeface="Cambria Math" panose="02040503050406030204" pitchFamily="18" charset="0"/>
                              </a:rPr>
                              <m:t>+</m:t>
                            </m:r>
                            <m:r>
                              <a:rPr lang="zh-CN" altLang="en-US" sz="2000" b="1" i="1" smtClean="0">
                                <a:solidFill>
                                  <a:srgbClr val="FF0000"/>
                                </a:solidFill>
                                <a:latin typeface="Cambria Math" panose="02040503050406030204" pitchFamily="18" charset="0"/>
                              </a:rPr>
                              <m:t>𝝀</m:t>
                            </m:r>
                            <m:r>
                              <a:rPr lang="el-GR" altLang="zh-CN" sz="2000" b="1" i="1" smtClean="0">
                                <a:solidFill>
                                  <a:srgbClr val="FF0000"/>
                                </a:solidFill>
                                <a:latin typeface="Cambria Math" panose="02040503050406030204" pitchFamily="18" charset="0"/>
                                <a:ea typeface="Cambria Math" panose="02040503050406030204" pitchFamily="18" charset="0"/>
                              </a:rPr>
                              <m:t>𝜴</m:t>
                            </m:r>
                            <m:r>
                              <a:rPr lang="en-US" altLang="zh-CN" sz="2000" b="1" i="1" smtClean="0">
                                <a:solidFill>
                                  <a:srgbClr val="FF0000"/>
                                </a:solidFill>
                                <a:latin typeface="Cambria Math" panose="02040503050406030204" pitchFamily="18" charset="0"/>
                                <a:ea typeface="Cambria Math" panose="02040503050406030204" pitchFamily="18" charset="0"/>
                              </a:rPr>
                              <m:t>(</m:t>
                            </m:r>
                            <m:r>
                              <a:rPr lang="en-US" altLang="zh-CN" sz="2000" b="1" i="1" smtClean="0">
                                <a:solidFill>
                                  <a:srgbClr val="FF0000"/>
                                </a:solidFill>
                                <a:latin typeface="Cambria Math" panose="02040503050406030204" pitchFamily="18" charset="0"/>
                                <a:ea typeface="Cambria Math" panose="02040503050406030204" pitchFamily="18" charset="0"/>
                              </a:rPr>
                              <m:t>𝒙</m:t>
                            </m:r>
                            <m:r>
                              <a:rPr lang="en-US" altLang="zh-CN" sz="2000" b="1" i="1" smtClean="0">
                                <a:solidFill>
                                  <a:srgbClr val="FF0000"/>
                                </a:solidFill>
                                <a:latin typeface="Cambria Math" panose="02040503050406030204" pitchFamily="18" charset="0"/>
                                <a:ea typeface="Cambria Math" panose="02040503050406030204" pitchFamily="18" charset="0"/>
                              </a:rPr>
                              <m:t>)</m:t>
                            </m:r>
                          </m:e>
                        </m:func>
                      </m:oMath>
                    </m:oMathPara>
                  </a14:m>
                  <a:endParaRPr lang="zh-CN" altLang="en-US" sz="2000" b="1" dirty="0">
                    <a:solidFill>
                      <a:srgbClr val="FF0000"/>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893512" y="1818466"/>
                  <a:ext cx="4959732" cy="746936"/>
                </a:xfrm>
                <a:prstGeom prst="rect">
                  <a:avLst/>
                </a:prstGeom>
                <a:blipFill rotWithShape="0">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4613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3"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神经网络组件</a:t>
            </a:r>
            <a:r>
              <a:rPr lang="en-US" altLang="zh-CN" dirty="0" smtClean="0"/>
              <a:t>—</a:t>
            </a:r>
            <a:r>
              <a:rPr lang="zh-CN" altLang="en-US" dirty="0" smtClean="0"/>
              <a:t>过拟合</a:t>
            </a:r>
            <a:r>
              <a:rPr lang="en-US" altLang="zh-CN" dirty="0" smtClean="0"/>
              <a:t>&amp;</a:t>
            </a:r>
            <a:r>
              <a:rPr lang="zh-CN" altLang="en-US" dirty="0" smtClean="0"/>
              <a:t>正则化</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11255" cy="4769728"/>
              </a:xfrm>
            </p:spPr>
            <p:txBody>
              <a:bodyPr>
                <a:normAutofit/>
              </a:bodyPr>
              <a:lstStyle/>
              <a:p>
                <a:r>
                  <a:rPr lang="zh-CN" altLang="en-US" dirty="0" smtClean="0"/>
                  <a:t>正则化的目标是降低训练数据过拟合程度，提高模型的泛化能力</a:t>
                </a:r>
                <a:endParaRPr lang="en-US" altLang="zh-CN" dirty="0" smtClean="0"/>
              </a:p>
              <a:p>
                <a:pPr lvl="1"/>
                <a:r>
                  <a:rPr lang="zh-CN" altLang="en-US" dirty="0" smtClean="0"/>
                  <a:t>模型过于复杂，过分拟合数据噪声离群值</a:t>
                </a:r>
                <a:endParaRPr lang="en-US" altLang="zh-CN" dirty="0" smtClean="0"/>
              </a:p>
              <a:p>
                <a:pPr lvl="1"/>
                <a:r>
                  <a:rPr lang="zh-CN" altLang="en-US" dirty="0" smtClean="0"/>
                  <a:t>对模型增加先验知识约束</a:t>
                </a:r>
                <a:r>
                  <a:rPr lang="en-US" altLang="zh-CN" dirty="0" smtClean="0"/>
                  <a:t>&amp;</a:t>
                </a:r>
                <a:r>
                  <a:rPr lang="zh-CN" altLang="en-US" dirty="0" smtClean="0"/>
                  <a:t>增加权重惩罚因子</a:t>
                </a:r>
                <a:endParaRPr lang="en-US" altLang="zh-CN" dirty="0" smtClean="0"/>
              </a:p>
              <a:p>
                <a:r>
                  <a:rPr lang="en-US" altLang="zh-CN" dirty="0" smtClean="0"/>
                  <a:t>Regularization &amp; WeightDecay</a:t>
                </a:r>
              </a:p>
              <a:p>
                <a:pPr lvl="1"/>
                <a:r>
                  <a:rPr lang="en-US" altLang="zh-CN" dirty="0" smtClean="0"/>
                  <a:t>L1   </a:t>
                </a:r>
                <a14:m>
                  <m:oMath xmlns:m="http://schemas.openxmlformats.org/officeDocument/2006/math">
                    <m:r>
                      <a:rPr lang="zh-CN" altLang="en-US" b="1" i="1">
                        <a:solidFill>
                          <a:srgbClr val="FF0000"/>
                        </a:solidFill>
                        <a:latin typeface="Cambria Math" panose="02040503050406030204" pitchFamily="18" charset="0"/>
                      </a:rPr>
                      <m:t>𝝀</m:t>
                    </m:r>
                    <m:r>
                      <a:rPr lang="el-GR" altLang="zh-CN" b="1" i="1">
                        <a:solidFill>
                          <a:srgbClr val="FF0000"/>
                        </a:solidFill>
                        <a:latin typeface="Cambria Math" panose="02040503050406030204" pitchFamily="18" charset="0"/>
                        <a:ea typeface="Cambria Math" panose="02040503050406030204" pitchFamily="18" charset="0"/>
                      </a:rPr>
                      <m:t>𝜴</m:t>
                    </m:r>
                    <m:d>
                      <m:dPr>
                        <m:ctrlPr>
                          <a:rPr lang="en-US" altLang="zh-CN" b="1" i="1">
                            <a:solidFill>
                              <a:srgbClr val="FF0000"/>
                            </a:solidFill>
                            <a:latin typeface="Cambria Math" panose="02040503050406030204" pitchFamily="18" charset="0"/>
                            <a:ea typeface="Cambria Math" panose="02040503050406030204" pitchFamily="18" charset="0"/>
                          </a:rPr>
                        </m:ctrlPr>
                      </m:dPr>
                      <m:e>
                        <m:r>
                          <a:rPr lang="en-US" altLang="zh-CN" b="1" i="1">
                            <a:solidFill>
                              <a:srgbClr val="FF0000"/>
                            </a:solidFill>
                            <a:latin typeface="Cambria Math" panose="02040503050406030204" pitchFamily="18" charset="0"/>
                            <a:ea typeface="Cambria Math" panose="02040503050406030204" pitchFamily="18" charset="0"/>
                          </a:rPr>
                          <m:t>𝒙</m:t>
                        </m:r>
                      </m:e>
                    </m:d>
                    <m:r>
                      <a:rPr lang="en-US" altLang="zh-CN" b="1" i="1" smtClean="0">
                        <a:solidFill>
                          <a:srgbClr val="FF0000"/>
                        </a:solidFill>
                        <a:latin typeface="Cambria Math" panose="02040503050406030204" pitchFamily="18" charset="0"/>
                        <a:ea typeface="Cambria Math" panose="02040503050406030204" pitchFamily="18" charset="0"/>
                      </a:rPr>
                      <m:t>=</m:t>
                    </m:r>
                    <m:r>
                      <a:rPr lang="zh-CN" altLang="en-US" b="1" i="1">
                        <a:solidFill>
                          <a:srgbClr val="FF0000"/>
                        </a:solidFill>
                        <a:latin typeface="Cambria Math" panose="02040503050406030204" pitchFamily="18" charset="0"/>
                      </a:rPr>
                      <m:t>𝝀</m:t>
                    </m:r>
                    <m:nary>
                      <m:naryPr>
                        <m:chr m:val="∑"/>
                        <m:supHide m:val="on"/>
                        <m:ctrlPr>
                          <a:rPr lang="zh-CN" altLang="en-US" b="1" i="1" smtClean="0">
                            <a:solidFill>
                              <a:srgbClr val="FF0000"/>
                            </a:solidFill>
                            <a:latin typeface="Cambria Math" panose="02040503050406030204" pitchFamily="18" charset="0"/>
                          </a:rPr>
                        </m:ctrlPr>
                      </m:naryPr>
                      <m:sub>
                        <m:r>
                          <m:rPr>
                            <m:brk m:alnAt="7"/>
                          </m:rPr>
                          <a:rPr lang="en-US" altLang="zh-CN" b="1" i="1" smtClean="0">
                            <a:solidFill>
                              <a:srgbClr val="FF0000"/>
                            </a:solidFill>
                            <a:latin typeface="Cambria Math" panose="02040503050406030204" pitchFamily="18" charset="0"/>
                          </a:rPr>
                          <m:t>𝒘</m:t>
                        </m:r>
                      </m:sub>
                      <m:sup/>
                      <m:e>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𝒘</m:t>
                        </m:r>
                        <m:r>
                          <a:rPr lang="en-US" altLang="zh-CN" b="1" i="1" smtClean="0">
                            <a:solidFill>
                              <a:srgbClr val="FF0000"/>
                            </a:solidFill>
                            <a:latin typeface="Cambria Math" panose="02040503050406030204" pitchFamily="18" charset="0"/>
                          </a:rPr>
                          <m:t>|</m:t>
                        </m:r>
                      </m:e>
                    </m:nary>
                  </m:oMath>
                </a14:m>
                <a:endParaRPr lang="en-US" altLang="zh-CN" dirty="0" smtClean="0"/>
              </a:p>
              <a:p>
                <a:pPr lvl="1"/>
                <a:r>
                  <a:rPr lang="en-US" altLang="zh-CN" dirty="0" smtClean="0"/>
                  <a:t>L2   </a:t>
                </a:r>
                <a14:m>
                  <m:oMath xmlns:m="http://schemas.openxmlformats.org/officeDocument/2006/math">
                    <m:r>
                      <a:rPr lang="zh-CN" altLang="en-US" b="1" i="1">
                        <a:solidFill>
                          <a:srgbClr val="FF0000"/>
                        </a:solidFill>
                        <a:latin typeface="Cambria Math" panose="02040503050406030204" pitchFamily="18" charset="0"/>
                      </a:rPr>
                      <m:t>𝝀</m:t>
                    </m:r>
                    <m:r>
                      <a:rPr lang="el-GR" altLang="zh-CN" b="1" i="1">
                        <a:solidFill>
                          <a:srgbClr val="FF0000"/>
                        </a:solidFill>
                        <a:latin typeface="Cambria Math" panose="02040503050406030204" pitchFamily="18" charset="0"/>
                        <a:ea typeface="Cambria Math" panose="02040503050406030204" pitchFamily="18" charset="0"/>
                      </a:rPr>
                      <m:t>𝜴</m:t>
                    </m:r>
                    <m:d>
                      <m:dPr>
                        <m:ctrlPr>
                          <a:rPr lang="en-US" altLang="zh-CN" b="1" i="1">
                            <a:solidFill>
                              <a:srgbClr val="FF0000"/>
                            </a:solidFill>
                            <a:latin typeface="Cambria Math" panose="02040503050406030204" pitchFamily="18" charset="0"/>
                            <a:ea typeface="Cambria Math" panose="02040503050406030204" pitchFamily="18" charset="0"/>
                          </a:rPr>
                        </m:ctrlPr>
                      </m:dPr>
                      <m:e>
                        <m:r>
                          <a:rPr lang="en-US" altLang="zh-CN" b="1" i="1">
                            <a:solidFill>
                              <a:srgbClr val="FF0000"/>
                            </a:solidFill>
                            <a:latin typeface="Cambria Math" panose="02040503050406030204" pitchFamily="18" charset="0"/>
                            <a:ea typeface="Cambria Math" panose="02040503050406030204" pitchFamily="18" charset="0"/>
                          </a:rPr>
                          <m:t>𝒙</m:t>
                        </m:r>
                      </m:e>
                    </m:d>
                    <m:r>
                      <a:rPr lang="en-US" altLang="zh-CN" b="1" i="1">
                        <a:solidFill>
                          <a:srgbClr val="FF0000"/>
                        </a:solidFill>
                        <a:latin typeface="Cambria Math" panose="02040503050406030204" pitchFamily="18" charset="0"/>
                        <a:ea typeface="Cambria Math" panose="02040503050406030204" pitchFamily="18" charset="0"/>
                      </a:rPr>
                      <m:t>=</m:t>
                    </m:r>
                    <m:f>
                      <m:fPr>
                        <m:ctrlPr>
                          <a:rPr lang="en-US" altLang="zh-CN" b="1" i="1" smtClean="0">
                            <a:solidFill>
                              <a:srgbClr val="FF0000"/>
                            </a:solidFill>
                            <a:latin typeface="Cambria Math" panose="02040503050406030204" pitchFamily="18" charset="0"/>
                            <a:ea typeface="Cambria Math" panose="02040503050406030204" pitchFamily="18" charset="0"/>
                          </a:rPr>
                        </m:ctrlPr>
                      </m:fPr>
                      <m:num>
                        <m:r>
                          <a:rPr lang="zh-CN" altLang="en-US" b="1" i="1" smtClean="0">
                            <a:solidFill>
                              <a:srgbClr val="FF0000"/>
                            </a:solidFill>
                            <a:latin typeface="Cambria Math" panose="02040503050406030204" pitchFamily="18" charset="0"/>
                            <a:ea typeface="Cambria Math" panose="02040503050406030204" pitchFamily="18" charset="0"/>
                          </a:rPr>
                          <m:t>𝝀</m:t>
                        </m:r>
                      </m:num>
                      <m:den>
                        <m:r>
                          <a:rPr lang="en-US" altLang="zh-CN" b="1" i="1" smtClean="0">
                            <a:solidFill>
                              <a:srgbClr val="FF0000"/>
                            </a:solidFill>
                            <a:latin typeface="Cambria Math" panose="02040503050406030204" pitchFamily="18" charset="0"/>
                            <a:ea typeface="Cambria Math" panose="02040503050406030204" pitchFamily="18" charset="0"/>
                          </a:rPr>
                          <m:t>𝟐</m:t>
                        </m:r>
                        <m:r>
                          <a:rPr lang="en-US" altLang="zh-CN" b="1" i="1" smtClean="0">
                            <a:solidFill>
                              <a:srgbClr val="FF0000"/>
                            </a:solidFill>
                            <a:latin typeface="Cambria Math" panose="02040503050406030204" pitchFamily="18" charset="0"/>
                            <a:ea typeface="Cambria Math" panose="02040503050406030204" pitchFamily="18" charset="0"/>
                          </a:rPr>
                          <m:t>𝒏</m:t>
                        </m:r>
                      </m:den>
                    </m:f>
                    <m:nary>
                      <m:naryPr>
                        <m:chr m:val="∑"/>
                        <m:supHide m:val="on"/>
                        <m:ctrlPr>
                          <a:rPr lang="en-US" altLang="zh-CN" b="1" i="1" smtClean="0">
                            <a:solidFill>
                              <a:srgbClr val="FF0000"/>
                            </a:solidFill>
                            <a:latin typeface="Cambria Math" panose="02040503050406030204" pitchFamily="18" charset="0"/>
                            <a:ea typeface="Cambria Math" panose="02040503050406030204" pitchFamily="18" charset="0"/>
                          </a:rPr>
                        </m:ctrlPr>
                      </m:naryPr>
                      <m:sub>
                        <m:r>
                          <m:rPr>
                            <m:brk m:alnAt="7"/>
                          </m:rPr>
                          <a:rPr lang="en-US" altLang="zh-CN" b="1" i="1" smtClean="0">
                            <a:solidFill>
                              <a:srgbClr val="FF0000"/>
                            </a:solidFill>
                            <a:latin typeface="Cambria Math" panose="02040503050406030204" pitchFamily="18" charset="0"/>
                            <a:ea typeface="Cambria Math" panose="02040503050406030204" pitchFamily="18" charset="0"/>
                          </a:rPr>
                          <m:t>𝒘</m:t>
                        </m:r>
                      </m:sub>
                      <m:sup/>
                      <m:e>
                        <m:sSup>
                          <m:sSupPr>
                            <m:ctrlPr>
                              <a:rPr lang="en-US" altLang="zh-CN" b="1" i="1" smtClean="0">
                                <a:solidFill>
                                  <a:srgbClr val="FF0000"/>
                                </a:solidFill>
                                <a:latin typeface="Cambria Math" panose="02040503050406030204" pitchFamily="18" charset="0"/>
                                <a:ea typeface="Cambria Math" panose="02040503050406030204" pitchFamily="18" charset="0"/>
                              </a:rPr>
                            </m:ctrlPr>
                          </m:sSupPr>
                          <m:e>
                            <m:r>
                              <a:rPr lang="en-US" altLang="zh-CN" b="1" i="1" smtClean="0">
                                <a:solidFill>
                                  <a:srgbClr val="FF0000"/>
                                </a:solidFill>
                                <a:latin typeface="Cambria Math" panose="02040503050406030204" pitchFamily="18" charset="0"/>
                                <a:ea typeface="Cambria Math" panose="02040503050406030204" pitchFamily="18" charset="0"/>
                              </a:rPr>
                              <m:t>𝒘</m:t>
                            </m:r>
                          </m:e>
                          <m:sup>
                            <m:r>
                              <a:rPr lang="en-US" altLang="zh-CN" b="1" i="1" smtClean="0">
                                <a:solidFill>
                                  <a:srgbClr val="FF0000"/>
                                </a:solidFill>
                                <a:latin typeface="Cambria Math" panose="02040503050406030204" pitchFamily="18" charset="0"/>
                                <a:ea typeface="Cambria Math" panose="02040503050406030204" pitchFamily="18" charset="0"/>
                              </a:rPr>
                              <m:t>𝟐</m:t>
                            </m:r>
                          </m:sup>
                        </m:sSup>
                      </m:e>
                    </m:nary>
                  </m:oMath>
                </a14:m>
                <a:r>
                  <a:rPr lang="en-US" altLang="zh-CN" dirty="0" smtClean="0"/>
                  <a:t>  </a:t>
                </a:r>
                <a:r>
                  <a:rPr lang="zh-CN" altLang="en-US" dirty="0" smtClean="0"/>
                  <a:t>或者</a:t>
                </a:r>
                <a14:m>
                  <m:oMath xmlns:m="http://schemas.openxmlformats.org/officeDocument/2006/math">
                    <m:r>
                      <a:rPr lang="zh-CN" altLang="en-US" b="1" i="1">
                        <a:solidFill>
                          <a:srgbClr val="FF0000"/>
                        </a:solidFill>
                        <a:latin typeface="Cambria Math" panose="02040503050406030204" pitchFamily="18" charset="0"/>
                      </a:rPr>
                      <m:t>𝝀</m:t>
                    </m:r>
                    <m:r>
                      <a:rPr lang="el-GR" altLang="zh-CN" b="1" i="1">
                        <a:solidFill>
                          <a:srgbClr val="FF0000"/>
                        </a:solidFill>
                        <a:latin typeface="Cambria Math" panose="02040503050406030204" pitchFamily="18" charset="0"/>
                        <a:ea typeface="Cambria Math" panose="02040503050406030204" pitchFamily="18" charset="0"/>
                      </a:rPr>
                      <m:t>𝜴</m:t>
                    </m:r>
                    <m:d>
                      <m:dPr>
                        <m:ctrlPr>
                          <a:rPr lang="en-US" altLang="zh-CN" b="1" i="1">
                            <a:solidFill>
                              <a:srgbClr val="FF0000"/>
                            </a:solidFill>
                            <a:latin typeface="Cambria Math" panose="02040503050406030204" pitchFamily="18" charset="0"/>
                            <a:ea typeface="Cambria Math" panose="02040503050406030204" pitchFamily="18" charset="0"/>
                          </a:rPr>
                        </m:ctrlPr>
                      </m:dPr>
                      <m:e>
                        <m:r>
                          <a:rPr lang="en-US" altLang="zh-CN" b="1" i="1">
                            <a:solidFill>
                              <a:srgbClr val="FF0000"/>
                            </a:solidFill>
                            <a:latin typeface="Cambria Math" panose="02040503050406030204" pitchFamily="18" charset="0"/>
                            <a:ea typeface="Cambria Math" panose="02040503050406030204" pitchFamily="18" charset="0"/>
                          </a:rPr>
                          <m:t>𝒙</m:t>
                        </m:r>
                      </m:e>
                    </m:d>
                    <m:r>
                      <a:rPr lang="en-US" altLang="zh-CN" b="1" i="1">
                        <a:solidFill>
                          <a:srgbClr val="FF0000"/>
                        </a:solidFill>
                        <a:latin typeface="Cambria Math" panose="02040503050406030204" pitchFamily="18" charset="0"/>
                        <a:ea typeface="Cambria Math" panose="02040503050406030204" pitchFamily="18" charset="0"/>
                      </a:rPr>
                      <m:t>=</m:t>
                    </m:r>
                    <m:f>
                      <m:fPr>
                        <m:ctrlPr>
                          <a:rPr lang="en-US" altLang="zh-CN" b="1" i="1">
                            <a:solidFill>
                              <a:srgbClr val="FF0000"/>
                            </a:solidFill>
                            <a:latin typeface="Cambria Math" panose="02040503050406030204" pitchFamily="18" charset="0"/>
                            <a:ea typeface="Cambria Math" panose="02040503050406030204" pitchFamily="18" charset="0"/>
                          </a:rPr>
                        </m:ctrlPr>
                      </m:fPr>
                      <m:num>
                        <m:r>
                          <a:rPr lang="en-US" altLang="zh-CN" b="1" i="1" smtClean="0">
                            <a:solidFill>
                              <a:srgbClr val="FF0000"/>
                            </a:solidFill>
                            <a:latin typeface="Cambria Math" panose="02040503050406030204" pitchFamily="18" charset="0"/>
                            <a:ea typeface="Cambria Math" panose="02040503050406030204" pitchFamily="18" charset="0"/>
                          </a:rPr>
                          <m:t>𝟏</m:t>
                        </m:r>
                      </m:num>
                      <m:den>
                        <m:r>
                          <a:rPr lang="en-US" altLang="zh-CN" b="1" i="1">
                            <a:solidFill>
                              <a:srgbClr val="FF0000"/>
                            </a:solidFill>
                            <a:latin typeface="Cambria Math" panose="02040503050406030204" pitchFamily="18" charset="0"/>
                            <a:ea typeface="Cambria Math" panose="02040503050406030204" pitchFamily="18" charset="0"/>
                          </a:rPr>
                          <m:t>𝟐</m:t>
                        </m:r>
                        <m:sSup>
                          <m:sSupPr>
                            <m:ctrlPr>
                              <a:rPr lang="en-US" altLang="zh-CN" b="1" i="1" smtClean="0">
                                <a:solidFill>
                                  <a:srgbClr val="FF0000"/>
                                </a:solidFill>
                                <a:latin typeface="Cambria Math" panose="02040503050406030204" pitchFamily="18" charset="0"/>
                                <a:ea typeface="Cambria Math" panose="02040503050406030204" pitchFamily="18" charset="0"/>
                              </a:rPr>
                            </m:ctrlPr>
                          </m:sSupPr>
                          <m:e>
                            <m:r>
                              <a:rPr lang="zh-CN" altLang="en-US" b="1" i="1" smtClean="0">
                                <a:solidFill>
                                  <a:srgbClr val="FF0000"/>
                                </a:solidFill>
                                <a:latin typeface="Cambria Math" panose="02040503050406030204" pitchFamily="18" charset="0"/>
                                <a:ea typeface="Cambria Math" panose="02040503050406030204" pitchFamily="18" charset="0"/>
                              </a:rPr>
                              <m:t>𝜹</m:t>
                            </m:r>
                          </m:e>
                          <m:sup>
                            <m:r>
                              <a:rPr lang="en-US" altLang="zh-CN" b="1" i="1" smtClean="0">
                                <a:solidFill>
                                  <a:srgbClr val="FF0000"/>
                                </a:solidFill>
                                <a:latin typeface="Cambria Math" panose="02040503050406030204" pitchFamily="18" charset="0"/>
                                <a:ea typeface="Cambria Math" panose="02040503050406030204" pitchFamily="18" charset="0"/>
                              </a:rPr>
                              <m:t>𝟐</m:t>
                            </m:r>
                          </m:sup>
                        </m:sSup>
                      </m:den>
                    </m:f>
                    <m:nary>
                      <m:naryPr>
                        <m:chr m:val="∑"/>
                        <m:supHide m:val="on"/>
                        <m:ctrlPr>
                          <a:rPr lang="en-US" altLang="zh-CN" b="1" i="1">
                            <a:solidFill>
                              <a:srgbClr val="FF0000"/>
                            </a:solidFill>
                            <a:latin typeface="Cambria Math" panose="02040503050406030204" pitchFamily="18" charset="0"/>
                            <a:ea typeface="Cambria Math" panose="02040503050406030204" pitchFamily="18" charset="0"/>
                          </a:rPr>
                        </m:ctrlPr>
                      </m:naryPr>
                      <m:sub>
                        <m:r>
                          <m:rPr>
                            <m:brk m:alnAt="7"/>
                          </m:rPr>
                          <a:rPr lang="en-US" altLang="zh-CN" b="1" i="1">
                            <a:solidFill>
                              <a:srgbClr val="FF0000"/>
                            </a:solidFill>
                            <a:latin typeface="Cambria Math" panose="02040503050406030204" pitchFamily="18" charset="0"/>
                            <a:ea typeface="Cambria Math" panose="02040503050406030204" pitchFamily="18" charset="0"/>
                          </a:rPr>
                          <m:t>𝒘</m:t>
                        </m:r>
                      </m:sub>
                      <m:sup/>
                      <m:e>
                        <m:sSup>
                          <m:sSupPr>
                            <m:ctrlPr>
                              <a:rPr lang="en-US" altLang="zh-CN" b="1" i="1">
                                <a:solidFill>
                                  <a:srgbClr val="FF0000"/>
                                </a:solidFill>
                                <a:latin typeface="Cambria Math" panose="02040503050406030204" pitchFamily="18" charset="0"/>
                                <a:ea typeface="Cambria Math" panose="02040503050406030204" pitchFamily="18" charset="0"/>
                              </a:rPr>
                            </m:ctrlPr>
                          </m:sSupPr>
                          <m:e>
                            <m:r>
                              <a:rPr lang="en-US" altLang="zh-CN" b="1" i="1">
                                <a:solidFill>
                                  <a:srgbClr val="FF0000"/>
                                </a:solidFill>
                                <a:latin typeface="Cambria Math" panose="02040503050406030204" pitchFamily="18" charset="0"/>
                                <a:ea typeface="Cambria Math" panose="02040503050406030204" pitchFamily="18" charset="0"/>
                              </a:rPr>
                              <m:t>𝒘</m:t>
                            </m:r>
                          </m:e>
                          <m:sup>
                            <m:r>
                              <a:rPr lang="en-US" altLang="zh-CN" b="1" i="1">
                                <a:solidFill>
                                  <a:srgbClr val="FF0000"/>
                                </a:solidFill>
                                <a:latin typeface="Cambria Math" panose="02040503050406030204" pitchFamily="18" charset="0"/>
                                <a:ea typeface="Cambria Math" panose="02040503050406030204" pitchFamily="18" charset="0"/>
                              </a:rPr>
                              <m:t>𝟐</m:t>
                            </m:r>
                          </m:sup>
                        </m:sSup>
                      </m:e>
                    </m:nary>
                  </m:oMath>
                </a14:m>
                <a:r>
                  <a:rPr lang="en-US" altLang="zh-CN" dirty="0" smtClean="0"/>
                  <a:t>(0</a:t>
                </a:r>
                <a:r>
                  <a:rPr lang="zh-CN" altLang="en-US" dirty="0" smtClean="0"/>
                  <a:t>均值高斯分布</a:t>
                </a:r>
                <a:r>
                  <a:rPr lang="en-US" altLang="zh-CN" dirty="0" smtClean="0"/>
                  <a:t>)</a:t>
                </a:r>
              </a:p>
              <a:p>
                <a:r>
                  <a:rPr lang="en-US" altLang="zh-CN" dirty="0" smtClean="0"/>
                  <a:t>Dropout</a:t>
                </a:r>
              </a:p>
              <a:p>
                <a:pPr lvl="1"/>
                <a:r>
                  <a:rPr lang="zh-CN" altLang="en-US" dirty="0" smtClean="0"/>
                  <a:t>随机验证局部网络的特性，随机删选特征</a:t>
                </a:r>
                <a:endParaRPr lang="en-US" altLang="zh-CN" dirty="0" smtClean="0"/>
              </a:p>
              <a:p>
                <a:r>
                  <a:rPr lang="zh-CN" altLang="en-US" dirty="0"/>
                  <a:t>扩大训练数据规模 </a:t>
                </a:r>
                <a:r>
                  <a:rPr lang="en-US" altLang="zh-CN" dirty="0"/>
                  <a:t>&amp; early stopping</a:t>
                </a:r>
                <a:r>
                  <a:rPr lang="zh-CN" altLang="en-US" dirty="0"/>
                  <a:t>避免过训练</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11255" cy="4769728"/>
              </a:xfrm>
              <a:blipFill rotWithShape="0">
                <a:blip r:embed="rId3"/>
                <a:stretch>
                  <a:fillRect l="-976" t="-2682"/>
                </a:stretch>
              </a:blipFill>
            </p:spPr>
            <p:txBody>
              <a:bodyPr/>
              <a:lstStyle/>
              <a:p>
                <a:r>
                  <a:rPr lang="zh-CN" altLang="en-US">
                    <a:noFill/>
                  </a:rPr>
                  <a:t> </a:t>
                </a:r>
              </a:p>
            </p:txBody>
          </p:sp>
        </mc:Fallback>
      </mc:AlternateContent>
      <p:pic>
        <p:nvPicPr>
          <p:cNvPr id="4" name="Picture 2" descr="http://i.imgur.com/OhX9eFQ.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0391" y="126313"/>
            <a:ext cx="2714625" cy="168592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p:cNvGrpSpPr/>
          <p:nvPr/>
        </p:nvGrpSpPr>
        <p:grpSpPr>
          <a:xfrm>
            <a:off x="9997345" y="3833961"/>
            <a:ext cx="2068314" cy="1872063"/>
            <a:chOff x="10016151" y="4636863"/>
            <a:chExt cx="2068314" cy="1872063"/>
          </a:xfrm>
        </p:grpSpPr>
        <p:pic>
          <p:nvPicPr>
            <p:cNvPr id="5" name="图片 4"/>
            <p:cNvPicPr>
              <a:picLocks noChangeAspect="1"/>
            </p:cNvPicPr>
            <p:nvPr/>
          </p:nvPicPr>
          <p:blipFill>
            <a:blip r:embed="rId5"/>
            <a:stretch>
              <a:fillRect/>
            </a:stretch>
          </p:blipFill>
          <p:spPr>
            <a:xfrm>
              <a:off x="10016151" y="5680488"/>
              <a:ext cx="2068314" cy="828438"/>
            </a:xfrm>
            <a:prstGeom prst="rect">
              <a:avLst/>
            </a:prstGeom>
          </p:spPr>
        </p:pic>
        <p:pic>
          <p:nvPicPr>
            <p:cNvPr id="6" name="图片 5"/>
            <p:cNvPicPr>
              <a:picLocks noChangeAspect="1"/>
            </p:cNvPicPr>
            <p:nvPr/>
          </p:nvPicPr>
          <p:blipFill>
            <a:blip r:embed="rId6"/>
            <a:stretch>
              <a:fillRect/>
            </a:stretch>
          </p:blipFill>
          <p:spPr>
            <a:xfrm>
              <a:off x="10316493" y="4636863"/>
              <a:ext cx="1601327" cy="928396"/>
            </a:xfrm>
            <a:prstGeom prst="rect">
              <a:avLst/>
            </a:prstGeom>
          </p:spPr>
        </p:pic>
      </p:grpSp>
      <p:grpSp>
        <p:nvGrpSpPr>
          <p:cNvPr id="9" name="组合 8"/>
          <p:cNvGrpSpPr/>
          <p:nvPr/>
        </p:nvGrpSpPr>
        <p:grpSpPr>
          <a:xfrm>
            <a:off x="6992601" y="2657629"/>
            <a:ext cx="3224443" cy="1193687"/>
            <a:chOff x="8860022" y="3240570"/>
            <a:chExt cx="3224443" cy="1193687"/>
          </a:xfrm>
        </p:grpSpPr>
        <p:pic>
          <p:nvPicPr>
            <p:cNvPr id="7" name="图片 6"/>
            <p:cNvPicPr>
              <a:picLocks noChangeAspect="1"/>
            </p:cNvPicPr>
            <p:nvPr/>
          </p:nvPicPr>
          <p:blipFill>
            <a:blip r:embed="rId7"/>
            <a:stretch>
              <a:fillRect/>
            </a:stretch>
          </p:blipFill>
          <p:spPr>
            <a:xfrm>
              <a:off x="9507452" y="3240570"/>
              <a:ext cx="2240501" cy="616846"/>
            </a:xfrm>
            <a:prstGeom prst="rect">
              <a:avLst/>
            </a:prstGeom>
          </p:spPr>
        </p:pic>
        <p:pic>
          <p:nvPicPr>
            <p:cNvPr id="8" name="图片 7"/>
            <p:cNvPicPr>
              <a:picLocks noChangeAspect="1"/>
            </p:cNvPicPr>
            <p:nvPr/>
          </p:nvPicPr>
          <p:blipFill>
            <a:blip r:embed="rId8"/>
            <a:stretch>
              <a:fillRect/>
            </a:stretch>
          </p:blipFill>
          <p:spPr>
            <a:xfrm>
              <a:off x="8860022" y="3885268"/>
              <a:ext cx="3224443" cy="548989"/>
            </a:xfrm>
            <a:prstGeom prst="rect">
              <a:avLst/>
            </a:prstGeom>
          </p:spPr>
        </p:pic>
      </p:grpSp>
    </p:spTree>
    <p:extLst>
      <p:ext uri="{BB962C8B-B14F-4D97-AF65-F5344CB8AC3E}">
        <p14:creationId xmlns:p14="http://schemas.microsoft.com/office/powerpoint/2010/main" val="402145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神经网络组件</a:t>
            </a:r>
            <a:r>
              <a:rPr lang="en-US" altLang="zh-CN" dirty="0" smtClean="0"/>
              <a:t>—</a:t>
            </a:r>
            <a:r>
              <a:rPr lang="zh-CN" altLang="en-US" dirty="0" smtClean="0"/>
              <a:t>层基本操作</a:t>
            </a:r>
            <a:endParaRPr lang="zh-CN" altLang="en-US" dirty="0"/>
          </a:p>
        </p:txBody>
      </p:sp>
      <p:sp>
        <p:nvSpPr>
          <p:cNvPr id="3" name="内容占位符 2"/>
          <p:cNvSpPr>
            <a:spLocks noGrp="1"/>
          </p:cNvSpPr>
          <p:nvPr>
            <p:ph idx="1"/>
          </p:nvPr>
        </p:nvSpPr>
        <p:spPr>
          <a:xfrm>
            <a:off x="838200" y="1825624"/>
            <a:ext cx="10515600" cy="4770047"/>
          </a:xfrm>
        </p:spPr>
        <p:txBody>
          <a:bodyPr>
            <a:normAutofit/>
          </a:bodyPr>
          <a:lstStyle/>
          <a:p>
            <a:r>
              <a:rPr lang="en-US" altLang="zh-CN" dirty="0" smtClean="0"/>
              <a:t>Reshape</a:t>
            </a:r>
          </a:p>
          <a:p>
            <a:r>
              <a:rPr lang="en-US" altLang="zh-CN" dirty="0" smtClean="0"/>
              <a:t>Flatten</a:t>
            </a:r>
          </a:p>
          <a:p>
            <a:r>
              <a:rPr lang="en-US" altLang="zh-CN" dirty="0" smtClean="0"/>
              <a:t>Scale</a:t>
            </a:r>
          </a:p>
          <a:p>
            <a:r>
              <a:rPr lang="en-US" altLang="zh-CN" dirty="0" smtClean="0"/>
              <a:t>Slice</a:t>
            </a:r>
          </a:p>
          <a:p>
            <a:r>
              <a:rPr lang="en-US" altLang="zh-CN" dirty="0" smtClean="0"/>
              <a:t>Concat</a:t>
            </a:r>
          </a:p>
          <a:p>
            <a:r>
              <a:rPr lang="en-US" altLang="zh-CN" dirty="0" smtClean="0"/>
              <a:t>Shuffle</a:t>
            </a:r>
          </a:p>
          <a:p>
            <a:r>
              <a:rPr lang="en-US" altLang="zh-CN" dirty="0">
                <a:solidFill>
                  <a:srgbClr val="FF0000"/>
                </a:solidFill>
              </a:rPr>
              <a:t>Batch normalization</a:t>
            </a:r>
          </a:p>
          <a:p>
            <a:r>
              <a:rPr lang="en-US" altLang="zh-CN" dirty="0">
                <a:solidFill>
                  <a:srgbClr val="FF0000"/>
                </a:solidFill>
              </a:rPr>
              <a:t>Local response </a:t>
            </a:r>
            <a:r>
              <a:rPr lang="en-US" altLang="zh-CN" dirty="0" smtClean="0">
                <a:solidFill>
                  <a:srgbClr val="FF0000"/>
                </a:solidFill>
              </a:rPr>
              <a:t>normalization</a:t>
            </a:r>
          </a:p>
          <a:p>
            <a:r>
              <a:rPr lang="en-US" altLang="zh-CN" dirty="0">
                <a:solidFill>
                  <a:srgbClr val="FF0000"/>
                </a:solidFill>
              </a:rPr>
              <a:t>DropOut</a:t>
            </a:r>
            <a:endParaRPr lang="en-US" altLang="zh-CN" dirty="0" smtClean="0">
              <a:solidFill>
                <a:srgbClr val="FF0000"/>
              </a:solidFill>
            </a:endParaRPr>
          </a:p>
        </p:txBody>
      </p:sp>
    </p:spTree>
    <p:extLst>
      <p:ext uri="{BB962C8B-B14F-4D97-AF65-F5344CB8AC3E}">
        <p14:creationId xmlns:p14="http://schemas.microsoft.com/office/powerpoint/2010/main" val="13644909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神经网络组件</a:t>
            </a:r>
            <a:r>
              <a:rPr lang="en-US" altLang="zh-CN" dirty="0" smtClean="0"/>
              <a:t>—</a:t>
            </a:r>
            <a:r>
              <a:rPr lang="zh-CN" altLang="en-US" dirty="0" smtClean="0"/>
              <a:t>参数初始化</a:t>
            </a:r>
            <a:endParaRPr lang="zh-CN" altLang="en-US" dirty="0"/>
          </a:p>
        </p:txBody>
      </p:sp>
      <p:sp>
        <p:nvSpPr>
          <p:cNvPr id="3" name="内容占位符 2"/>
          <p:cNvSpPr>
            <a:spLocks noGrp="1"/>
          </p:cNvSpPr>
          <p:nvPr>
            <p:ph idx="1"/>
          </p:nvPr>
        </p:nvSpPr>
        <p:spPr/>
        <p:txBody>
          <a:bodyPr/>
          <a:lstStyle/>
          <a:p>
            <a:r>
              <a:rPr lang="zh-CN" altLang="en-US" dirty="0" smtClean="0"/>
              <a:t>网络参数随机函数种子初始化，保证训练一致性</a:t>
            </a:r>
            <a:endParaRPr lang="en-US" altLang="zh-CN" dirty="0" smtClean="0"/>
          </a:p>
          <a:p>
            <a:r>
              <a:rPr lang="zh-CN" altLang="en-US" dirty="0" smtClean="0"/>
              <a:t>网络参数初始化</a:t>
            </a:r>
            <a:r>
              <a:rPr lang="en-US" altLang="zh-CN" dirty="0" smtClean="0"/>
              <a:t>W, b</a:t>
            </a:r>
          </a:p>
          <a:p>
            <a:pPr lvl="1"/>
            <a:r>
              <a:rPr lang="en-US" altLang="zh-CN" dirty="0" smtClean="0"/>
              <a:t>Constant    (value)</a:t>
            </a:r>
          </a:p>
          <a:p>
            <a:pPr lvl="1"/>
            <a:r>
              <a:rPr lang="en-US" altLang="zh-CN" dirty="0" smtClean="0"/>
              <a:t>Gaussian    (mean, </a:t>
            </a:r>
            <a:r>
              <a:rPr lang="en-US" altLang="zh-CN" dirty="0" err="1" smtClean="0"/>
              <a:t>std</a:t>
            </a:r>
            <a:r>
              <a:rPr lang="en-US" altLang="zh-CN" dirty="0" smtClean="0"/>
              <a:t>)</a:t>
            </a:r>
          </a:p>
          <a:p>
            <a:pPr lvl="1"/>
            <a:r>
              <a:rPr lang="en-US" altLang="zh-CN" dirty="0" smtClean="0"/>
              <a:t>Uniform     (min, max)</a:t>
            </a:r>
          </a:p>
          <a:p>
            <a:pPr lvl="2"/>
            <a:r>
              <a:rPr lang="zh-CN" altLang="en-US" dirty="0" smtClean="0"/>
              <a:t>可以设置固定值，或者通过策略选择</a:t>
            </a:r>
            <a:endParaRPr lang="en-US" altLang="zh-CN" dirty="0" smtClean="0"/>
          </a:p>
          <a:p>
            <a:pPr lvl="2"/>
            <a:r>
              <a:rPr lang="zh-CN" altLang="en-US" dirty="0" smtClean="0"/>
              <a:t>参数</a:t>
            </a:r>
            <a:r>
              <a:rPr lang="zh-CN" altLang="en-US" dirty="0"/>
              <a:t>初始化的值范围一般按层节点数按公式计算</a:t>
            </a:r>
            <a:r>
              <a:rPr lang="zh-CN" altLang="en-US" dirty="0" smtClean="0"/>
              <a:t>出来</a:t>
            </a:r>
            <a:endParaRPr lang="en-US" altLang="zh-CN" dirty="0" smtClean="0"/>
          </a:p>
          <a:p>
            <a:pPr lvl="1"/>
            <a:r>
              <a:rPr lang="en-US" altLang="zh-CN" dirty="0" smtClean="0"/>
              <a:t>Xavier (</a:t>
            </a:r>
            <a:r>
              <a:rPr lang="en-US" altLang="zh-CN" dirty="0" err="1"/>
              <a:t>fan_in</a:t>
            </a:r>
            <a:r>
              <a:rPr lang="en-US" altLang="zh-CN" dirty="0"/>
              <a:t>, </a:t>
            </a:r>
            <a:r>
              <a:rPr lang="en-US" altLang="zh-CN" dirty="0" err="1"/>
              <a:t>fan_out</a:t>
            </a:r>
            <a:r>
              <a:rPr lang="en-US" altLang="zh-CN" dirty="0"/>
              <a:t>, </a:t>
            </a:r>
            <a:r>
              <a:rPr lang="en-US" altLang="zh-CN" dirty="0" smtClean="0"/>
              <a:t>average)</a:t>
            </a:r>
          </a:p>
          <a:p>
            <a:pPr lvl="2"/>
            <a:r>
              <a:rPr lang="en-US" altLang="zh-CN" dirty="0"/>
              <a:t>[-</a:t>
            </a:r>
            <a:r>
              <a:rPr lang="en-US" altLang="zh-CN" dirty="0" err="1"/>
              <a:t>sqrt</a:t>
            </a:r>
            <a:r>
              <a:rPr lang="en-US" altLang="zh-CN" dirty="0"/>
              <a:t>(3) / </a:t>
            </a:r>
            <a:r>
              <a:rPr lang="en-US" altLang="zh-CN" dirty="0" err="1"/>
              <a:t>sqrt</a:t>
            </a:r>
            <a:r>
              <a:rPr lang="en-US" altLang="zh-CN" dirty="0"/>
              <a:t>(dim), </a:t>
            </a:r>
            <a:r>
              <a:rPr lang="en-US" altLang="zh-CN" dirty="0" err="1"/>
              <a:t>sqrt</a:t>
            </a:r>
            <a:r>
              <a:rPr lang="en-US" altLang="zh-CN" dirty="0"/>
              <a:t>(3) / </a:t>
            </a:r>
            <a:r>
              <a:rPr lang="en-US" altLang="zh-CN" dirty="0" err="1"/>
              <a:t>sqrt</a:t>
            </a:r>
            <a:r>
              <a:rPr lang="en-US" altLang="zh-CN" dirty="0"/>
              <a:t>(dim</a:t>
            </a:r>
            <a:r>
              <a:rPr lang="en-US" altLang="zh-CN" dirty="0" smtClean="0"/>
              <a:t>)]</a:t>
            </a:r>
            <a:endParaRPr lang="zh-CN" altLang="en-US" dirty="0"/>
          </a:p>
        </p:txBody>
      </p:sp>
      <p:grpSp>
        <p:nvGrpSpPr>
          <p:cNvPr id="6" name="组合 5"/>
          <p:cNvGrpSpPr/>
          <p:nvPr/>
        </p:nvGrpSpPr>
        <p:grpSpPr>
          <a:xfrm>
            <a:off x="8145725" y="3999833"/>
            <a:ext cx="3884957" cy="748458"/>
            <a:chOff x="8145725" y="3999833"/>
            <a:chExt cx="3884957" cy="748458"/>
          </a:xfrm>
        </p:grpSpPr>
        <p:pic>
          <p:nvPicPr>
            <p:cNvPr id="4" name="图片 3"/>
            <p:cNvPicPr>
              <a:picLocks noChangeAspect="1"/>
            </p:cNvPicPr>
            <p:nvPr/>
          </p:nvPicPr>
          <p:blipFill>
            <a:blip r:embed="rId3"/>
            <a:stretch>
              <a:fillRect/>
            </a:stretch>
          </p:blipFill>
          <p:spPr>
            <a:xfrm>
              <a:off x="8145725" y="4001294"/>
              <a:ext cx="1854310" cy="746997"/>
            </a:xfrm>
            <a:prstGeom prst="rect">
              <a:avLst/>
            </a:prstGeom>
          </p:spPr>
        </p:pic>
        <p:pic>
          <p:nvPicPr>
            <p:cNvPr id="5" name="图片 4"/>
            <p:cNvPicPr>
              <a:picLocks noChangeAspect="1"/>
            </p:cNvPicPr>
            <p:nvPr/>
          </p:nvPicPr>
          <p:blipFill>
            <a:blip r:embed="rId4"/>
            <a:stretch>
              <a:fillRect/>
            </a:stretch>
          </p:blipFill>
          <p:spPr>
            <a:xfrm>
              <a:off x="10219765" y="3999833"/>
              <a:ext cx="1810917" cy="706893"/>
            </a:xfrm>
            <a:prstGeom prst="rect">
              <a:avLst/>
            </a:prstGeom>
          </p:spPr>
        </p:pic>
      </p:grpSp>
    </p:spTree>
    <p:extLst>
      <p:ext uri="{BB962C8B-B14F-4D97-AF65-F5344CB8AC3E}">
        <p14:creationId xmlns:p14="http://schemas.microsoft.com/office/powerpoint/2010/main" val="199928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神经网络组件</a:t>
            </a:r>
            <a:r>
              <a:rPr lang="en-US" altLang="zh-CN" dirty="0" smtClean="0"/>
              <a:t>—</a:t>
            </a:r>
            <a:r>
              <a:rPr lang="zh-CN" altLang="en-US" dirty="0" smtClean="0"/>
              <a:t>超参数选择</a:t>
            </a:r>
            <a:endParaRPr lang="zh-CN" altLang="en-US" dirty="0"/>
          </a:p>
        </p:txBody>
      </p:sp>
      <p:sp>
        <p:nvSpPr>
          <p:cNvPr id="3" name="内容占位符 2"/>
          <p:cNvSpPr>
            <a:spLocks noGrp="1"/>
          </p:cNvSpPr>
          <p:nvPr>
            <p:ph idx="1"/>
          </p:nvPr>
        </p:nvSpPr>
        <p:spPr>
          <a:xfrm>
            <a:off x="838200" y="1825624"/>
            <a:ext cx="10515600" cy="4867005"/>
          </a:xfrm>
        </p:spPr>
        <p:txBody>
          <a:bodyPr>
            <a:normAutofit/>
          </a:bodyPr>
          <a:lstStyle/>
          <a:p>
            <a:r>
              <a:rPr lang="zh-CN" altLang="en-US" dirty="0" smtClean="0"/>
              <a:t>非通过训练样本在训练过程中调整学习的参数为超参数</a:t>
            </a:r>
            <a:endParaRPr lang="en-US" altLang="zh-CN" dirty="0" smtClean="0"/>
          </a:p>
          <a:p>
            <a:pPr lvl="1"/>
            <a:r>
              <a:rPr lang="en-US" altLang="zh-CN" dirty="0" smtClean="0"/>
              <a:t>Learning rate</a:t>
            </a:r>
          </a:p>
          <a:p>
            <a:pPr lvl="1"/>
            <a:r>
              <a:rPr lang="en-US" altLang="zh-CN" dirty="0" err="1" smtClean="0"/>
              <a:t>Init</a:t>
            </a:r>
            <a:r>
              <a:rPr lang="en-US" altLang="zh-CN" dirty="0" smtClean="0"/>
              <a:t> Point</a:t>
            </a:r>
          </a:p>
          <a:p>
            <a:pPr lvl="1"/>
            <a:r>
              <a:rPr lang="en-US" altLang="zh-CN" dirty="0"/>
              <a:t>Convergence </a:t>
            </a:r>
            <a:r>
              <a:rPr lang="en-US" altLang="zh-CN" dirty="0" smtClean="0"/>
              <a:t>Threshold</a:t>
            </a:r>
          </a:p>
          <a:p>
            <a:pPr lvl="1"/>
            <a:r>
              <a:rPr lang="zh-CN" altLang="en-US" dirty="0"/>
              <a:t>层</a:t>
            </a:r>
            <a:r>
              <a:rPr lang="zh-CN" altLang="en-US" dirty="0" smtClean="0"/>
              <a:t>数选择，层节点数选择</a:t>
            </a:r>
            <a:endParaRPr lang="en-US" altLang="zh-CN" dirty="0" smtClean="0"/>
          </a:p>
          <a:p>
            <a:pPr lvl="1"/>
            <a:r>
              <a:rPr lang="en-US" altLang="zh-CN" dirty="0" smtClean="0"/>
              <a:t>…</a:t>
            </a:r>
          </a:p>
          <a:p>
            <a:r>
              <a:rPr lang="zh-CN" altLang="en-US" dirty="0"/>
              <a:t>黑</a:t>
            </a:r>
            <a:r>
              <a:rPr lang="zh-CN" altLang="en-US" dirty="0" smtClean="0"/>
              <a:t>盒需要</a:t>
            </a:r>
            <a:r>
              <a:rPr lang="zh-CN" altLang="en-US" dirty="0"/>
              <a:t>使用模型训练结束后的模型评价结果为指导去进行调</a:t>
            </a:r>
            <a:r>
              <a:rPr lang="zh-CN" altLang="en-US" dirty="0" smtClean="0"/>
              <a:t>优</a:t>
            </a:r>
            <a:endParaRPr lang="en-US" altLang="zh-CN" dirty="0" smtClean="0"/>
          </a:p>
          <a:p>
            <a:pPr lvl="1"/>
            <a:r>
              <a:rPr lang="en-US" altLang="zh-CN" dirty="0"/>
              <a:t>Grid Search</a:t>
            </a:r>
          </a:p>
          <a:p>
            <a:pPr lvl="1"/>
            <a:r>
              <a:rPr lang="en-US" altLang="zh-CN" dirty="0"/>
              <a:t>Random Search</a:t>
            </a:r>
          </a:p>
          <a:p>
            <a:pPr lvl="1"/>
            <a:r>
              <a:rPr lang="en-US" altLang="zh-CN" dirty="0"/>
              <a:t>Smart </a:t>
            </a:r>
            <a:r>
              <a:rPr lang="en-US" altLang="zh-CN" dirty="0" smtClean="0"/>
              <a:t>Search</a:t>
            </a:r>
          </a:p>
          <a:p>
            <a:pPr lvl="1"/>
            <a:r>
              <a:rPr lang="zh-CN" altLang="en-US" dirty="0" smtClean="0"/>
              <a:t>参考该模型的经典训练参数再根据效果调优</a:t>
            </a:r>
            <a:endParaRPr lang="en-US" altLang="zh-CN" dirty="0" smtClean="0"/>
          </a:p>
        </p:txBody>
      </p:sp>
    </p:spTree>
    <p:extLst>
      <p:ext uri="{BB962C8B-B14F-4D97-AF65-F5344CB8AC3E}">
        <p14:creationId xmlns:p14="http://schemas.microsoft.com/office/powerpoint/2010/main" val="196363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神经网络组件</a:t>
            </a:r>
            <a:r>
              <a:rPr lang="en-US" altLang="zh-CN" dirty="0" smtClean="0"/>
              <a:t>—</a:t>
            </a:r>
            <a:r>
              <a:rPr lang="zh-CN" altLang="en-US" dirty="0" smtClean="0"/>
              <a:t>训练算法</a:t>
            </a:r>
            <a:endParaRPr lang="zh-CN" altLang="en-US" dirty="0"/>
          </a:p>
        </p:txBody>
      </p:sp>
      <p:sp>
        <p:nvSpPr>
          <p:cNvPr id="3" name="内容占位符 2"/>
          <p:cNvSpPr>
            <a:spLocks noGrp="1"/>
          </p:cNvSpPr>
          <p:nvPr>
            <p:ph idx="1"/>
          </p:nvPr>
        </p:nvSpPr>
        <p:spPr>
          <a:xfrm>
            <a:off x="838200" y="1825624"/>
            <a:ext cx="11353800" cy="5032375"/>
          </a:xfrm>
        </p:spPr>
        <p:txBody>
          <a:bodyPr>
            <a:normAutofit/>
          </a:bodyPr>
          <a:lstStyle/>
          <a:p>
            <a:r>
              <a:rPr lang="en-US" altLang="zh-CN" dirty="0" smtClean="0"/>
              <a:t>SGD(</a:t>
            </a:r>
            <a:r>
              <a:rPr lang="en-US" altLang="zh-CN" dirty="0" err="1"/>
              <a:t>MiniBatch</a:t>
            </a:r>
            <a:r>
              <a:rPr lang="zh-CN" altLang="en-US" dirty="0" smtClean="0"/>
              <a:t>梯</a:t>
            </a:r>
            <a:r>
              <a:rPr lang="zh-CN" altLang="en-US" dirty="0"/>
              <a:t>度下降</a:t>
            </a:r>
            <a:r>
              <a:rPr lang="en-US" altLang="zh-CN" dirty="0" smtClean="0"/>
              <a:t>) </a:t>
            </a:r>
          </a:p>
          <a:p>
            <a:pPr lvl="1"/>
            <a:r>
              <a:rPr lang="en-US" altLang="zh-CN" dirty="0" smtClean="0"/>
              <a:t>+ Momentum</a:t>
            </a:r>
            <a:r>
              <a:rPr lang="zh-CN" altLang="en-US" dirty="0" smtClean="0"/>
              <a:t>，通常设置</a:t>
            </a:r>
            <a:r>
              <a:rPr lang="en-US" altLang="zh-CN" dirty="0" smtClean="0"/>
              <a:t>0.9</a:t>
            </a:r>
            <a:endParaRPr lang="en-US" altLang="zh-CN" dirty="0"/>
          </a:p>
          <a:p>
            <a:r>
              <a:rPr lang="en-US" altLang="zh-CN" dirty="0" smtClean="0"/>
              <a:t>NAG(</a:t>
            </a:r>
            <a:r>
              <a:rPr lang="zh-CN" altLang="en-US" dirty="0" smtClean="0"/>
              <a:t>加</a:t>
            </a:r>
            <a:r>
              <a:rPr lang="zh-CN" altLang="en-US" dirty="0"/>
              <a:t>速梯度</a:t>
            </a:r>
            <a:r>
              <a:rPr lang="en-US" altLang="zh-CN" dirty="0" smtClean="0"/>
              <a:t>)</a:t>
            </a:r>
          </a:p>
          <a:p>
            <a:pPr lvl="1"/>
            <a:r>
              <a:rPr lang="zh-CN" altLang="en-US" dirty="0" smtClean="0"/>
              <a:t>势冲量的沿着最快的地方移动，预知冲量的方向，通常设置</a:t>
            </a:r>
            <a:r>
              <a:rPr lang="en-US" altLang="zh-CN" dirty="0" smtClean="0"/>
              <a:t>0.9</a:t>
            </a:r>
          </a:p>
          <a:p>
            <a:r>
              <a:rPr lang="en-US" altLang="zh-CN" dirty="0" err="1"/>
              <a:t>AdaGrad</a:t>
            </a:r>
            <a:r>
              <a:rPr lang="en-US" altLang="zh-CN" dirty="0"/>
              <a:t>(</a:t>
            </a:r>
            <a:r>
              <a:rPr lang="zh-CN" altLang="en-US" dirty="0"/>
              <a:t>自适应梯度</a:t>
            </a:r>
            <a:r>
              <a:rPr lang="en-US" altLang="zh-CN" dirty="0" smtClean="0"/>
              <a:t>)</a:t>
            </a:r>
          </a:p>
          <a:p>
            <a:pPr lvl="1"/>
            <a:r>
              <a:rPr lang="zh-CN" altLang="en-US" dirty="0" smtClean="0"/>
              <a:t>调整</a:t>
            </a:r>
            <a:r>
              <a:rPr lang="en-US" altLang="zh-CN" dirty="0" err="1" smtClean="0"/>
              <a:t>learningrate</a:t>
            </a:r>
            <a:r>
              <a:rPr lang="zh-CN" altLang="en-US" dirty="0" smtClean="0"/>
              <a:t>，对于高频数据更新小，低频数据更新大，适合训练稀疏数据</a:t>
            </a:r>
            <a:endParaRPr lang="en-US" altLang="zh-CN" dirty="0"/>
          </a:p>
          <a:p>
            <a:r>
              <a:rPr lang="en-US" altLang="zh-CN" dirty="0" err="1"/>
              <a:t>RMSProp</a:t>
            </a:r>
            <a:r>
              <a:rPr lang="en-US" altLang="zh-CN" dirty="0"/>
              <a:t>(</a:t>
            </a:r>
            <a:r>
              <a:rPr lang="zh-CN" altLang="en-US" dirty="0"/>
              <a:t>动量模型</a:t>
            </a:r>
            <a:r>
              <a:rPr lang="en-US" altLang="zh-CN" dirty="0" smtClean="0"/>
              <a:t>)</a:t>
            </a:r>
          </a:p>
          <a:p>
            <a:pPr lvl="1"/>
            <a:r>
              <a:rPr lang="zh-CN" altLang="en-US" dirty="0"/>
              <a:t>优</a:t>
            </a:r>
            <a:r>
              <a:rPr lang="zh-CN" altLang="en-US" dirty="0" smtClean="0"/>
              <a:t>化</a:t>
            </a:r>
            <a:r>
              <a:rPr lang="en-US" altLang="zh-CN" dirty="0" err="1" smtClean="0"/>
              <a:t>AdaGrad</a:t>
            </a:r>
            <a:r>
              <a:rPr lang="en-US" altLang="zh-CN" dirty="0" smtClean="0"/>
              <a:t> LR</a:t>
            </a:r>
            <a:r>
              <a:rPr lang="zh-CN" altLang="en-US" dirty="0" smtClean="0"/>
              <a:t>调整</a:t>
            </a:r>
            <a:r>
              <a:rPr lang="en-US" altLang="zh-CN" dirty="0" smtClean="0"/>
              <a:t>LR</a:t>
            </a:r>
            <a:r>
              <a:rPr lang="zh-CN" altLang="en-US" dirty="0" smtClean="0"/>
              <a:t>消失的极端情况的优化</a:t>
            </a:r>
            <a:endParaRPr lang="en-US" altLang="zh-CN" dirty="0" smtClean="0"/>
          </a:p>
          <a:p>
            <a:r>
              <a:rPr lang="en-US" altLang="zh-CN" dirty="0" smtClean="0"/>
              <a:t>Adam(</a:t>
            </a:r>
            <a:r>
              <a:rPr lang="zh-CN" altLang="en-US" dirty="0" smtClean="0"/>
              <a:t>自适应矩阵估计</a:t>
            </a:r>
            <a:r>
              <a:rPr lang="en-US" altLang="zh-CN" dirty="0" smtClean="0"/>
              <a:t>)</a:t>
            </a:r>
            <a:endParaRPr lang="zh-CN" altLang="en-US" dirty="0"/>
          </a:p>
        </p:txBody>
      </p:sp>
      <p:pic>
        <p:nvPicPr>
          <p:cNvPr id="4" name="图片 3"/>
          <p:cNvPicPr>
            <a:picLocks noChangeAspect="1"/>
          </p:cNvPicPr>
          <p:nvPr/>
        </p:nvPicPr>
        <p:blipFill>
          <a:blip r:embed="rId3"/>
          <a:stretch>
            <a:fillRect/>
          </a:stretch>
        </p:blipFill>
        <p:spPr>
          <a:xfrm>
            <a:off x="971570" y="1948076"/>
            <a:ext cx="10513983" cy="3572220"/>
          </a:xfrm>
          <a:prstGeom prst="rect">
            <a:avLst/>
          </a:prstGeom>
        </p:spPr>
      </p:pic>
      <p:pic>
        <p:nvPicPr>
          <p:cNvPr id="5" name="图片 4"/>
          <p:cNvPicPr>
            <a:picLocks noChangeAspect="1"/>
          </p:cNvPicPr>
          <p:nvPr/>
        </p:nvPicPr>
        <p:blipFill>
          <a:blip r:embed="rId4"/>
          <a:stretch>
            <a:fillRect/>
          </a:stretch>
        </p:blipFill>
        <p:spPr>
          <a:xfrm>
            <a:off x="5962867" y="1822113"/>
            <a:ext cx="1733333" cy="704762"/>
          </a:xfrm>
          <a:prstGeom prst="rect">
            <a:avLst/>
          </a:prstGeom>
        </p:spPr>
      </p:pic>
      <p:pic>
        <p:nvPicPr>
          <p:cNvPr id="6" name="图片 5"/>
          <p:cNvPicPr>
            <a:picLocks noChangeAspect="1"/>
          </p:cNvPicPr>
          <p:nvPr/>
        </p:nvPicPr>
        <p:blipFill>
          <a:blip r:embed="rId5"/>
          <a:stretch>
            <a:fillRect/>
          </a:stretch>
        </p:blipFill>
        <p:spPr>
          <a:xfrm>
            <a:off x="8763147" y="2174494"/>
            <a:ext cx="2361905" cy="704762"/>
          </a:xfrm>
          <a:prstGeom prst="rect">
            <a:avLst/>
          </a:prstGeom>
        </p:spPr>
      </p:pic>
      <p:pic>
        <p:nvPicPr>
          <p:cNvPr id="7" name="图片 6"/>
          <p:cNvPicPr>
            <a:picLocks noChangeAspect="1"/>
          </p:cNvPicPr>
          <p:nvPr/>
        </p:nvPicPr>
        <p:blipFill>
          <a:blip r:embed="rId6"/>
          <a:stretch>
            <a:fillRect/>
          </a:stretch>
        </p:blipFill>
        <p:spPr>
          <a:xfrm>
            <a:off x="9718187" y="4665366"/>
            <a:ext cx="1847619" cy="466667"/>
          </a:xfrm>
          <a:prstGeom prst="rect">
            <a:avLst/>
          </a:prstGeom>
        </p:spPr>
      </p:pic>
      <p:pic>
        <p:nvPicPr>
          <p:cNvPr id="8" name="图片 7"/>
          <p:cNvPicPr>
            <a:picLocks noChangeAspect="1"/>
          </p:cNvPicPr>
          <p:nvPr/>
        </p:nvPicPr>
        <p:blipFill>
          <a:blip r:embed="rId7"/>
          <a:stretch>
            <a:fillRect/>
          </a:stretch>
        </p:blipFill>
        <p:spPr>
          <a:xfrm>
            <a:off x="7696200" y="4941497"/>
            <a:ext cx="1828571" cy="428571"/>
          </a:xfrm>
          <a:prstGeom prst="rect">
            <a:avLst/>
          </a:prstGeom>
        </p:spPr>
      </p:pic>
      <p:pic>
        <p:nvPicPr>
          <p:cNvPr id="9" name="图片 8"/>
          <p:cNvPicPr>
            <a:picLocks noChangeAspect="1"/>
          </p:cNvPicPr>
          <p:nvPr/>
        </p:nvPicPr>
        <p:blipFill>
          <a:blip r:embed="rId8"/>
          <a:stretch>
            <a:fillRect/>
          </a:stretch>
        </p:blipFill>
        <p:spPr>
          <a:xfrm>
            <a:off x="5253143" y="5614235"/>
            <a:ext cx="1685714" cy="438095"/>
          </a:xfrm>
          <a:prstGeom prst="rect">
            <a:avLst/>
          </a:prstGeom>
        </p:spPr>
      </p:pic>
    </p:spTree>
    <p:extLst>
      <p:ext uri="{BB962C8B-B14F-4D97-AF65-F5344CB8AC3E}">
        <p14:creationId xmlns:p14="http://schemas.microsoft.com/office/powerpoint/2010/main" val="129885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神经网络组件</a:t>
            </a:r>
            <a:r>
              <a:rPr lang="en-US" altLang="zh-CN" dirty="0"/>
              <a:t>—</a:t>
            </a:r>
            <a:r>
              <a:rPr lang="zh-CN" altLang="en-US" dirty="0"/>
              <a:t>训练算法</a:t>
            </a:r>
          </a:p>
        </p:txBody>
      </p:sp>
      <p:pic>
        <p:nvPicPr>
          <p:cNvPr id="4" name="Picture 2" descr="http://sebastianruder.com/content/images/2016/01/contours_evaluation_optimizers.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2410" y="1573427"/>
            <a:ext cx="5905500"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http://sebastianruder.com/content/images/2016/01/saddle_point_evaluation_optimizers.gif"/>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Picture 4" descr="http://sebastianruder.com/content/images/2016/01/saddle_point_evaluation_optimizers.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134910" y="1573427"/>
            <a:ext cx="5905500" cy="45720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673833" y="6005761"/>
            <a:ext cx="9325694" cy="1015663"/>
          </a:xfrm>
          <a:prstGeom prst="rect">
            <a:avLst/>
          </a:prstGeom>
          <a:noFill/>
        </p:spPr>
        <p:txBody>
          <a:bodyPr wrap="none" rtlCol="0">
            <a:spAutoFit/>
          </a:bodyPr>
          <a:lstStyle/>
          <a:p>
            <a:r>
              <a:rPr lang="en-US" altLang="zh-CN" sz="6000" dirty="0" err="1" smtClean="0">
                <a:solidFill>
                  <a:srgbClr val="FF0000"/>
                </a:solidFill>
              </a:rPr>
              <a:t>AdaGrad</a:t>
            </a:r>
            <a:r>
              <a:rPr lang="en-US" altLang="zh-CN" sz="6000" dirty="0" err="1" smtClean="0">
                <a:solidFill>
                  <a:srgbClr val="FF0000"/>
                </a:solidFill>
                <a:sym typeface="Wingdings" panose="05000000000000000000" pitchFamily="2" charset="2"/>
              </a:rPr>
              <a:t></a:t>
            </a:r>
            <a:r>
              <a:rPr lang="en-US" altLang="zh-CN" sz="6000" dirty="0" err="1" smtClean="0">
                <a:solidFill>
                  <a:srgbClr val="FF0000"/>
                </a:solidFill>
              </a:rPr>
              <a:t>RMSprop</a:t>
            </a:r>
            <a:r>
              <a:rPr lang="en-US" altLang="zh-CN" sz="6000" dirty="0" err="1" smtClean="0">
                <a:solidFill>
                  <a:srgbClr val="FF0000"/>
                </a:solidFill>
                <a:sym typeface="Wingdings" panose="05000000000000000000" pitchFamily="2" charset="2"/>
              </a:rPr>
              <a:t></a:t>
            </a:r>
            <a:r>
              <a:rPr lang="en-US" altLang="zh-CN" sz="6000" dirty="0" err="1" smtClean="0">
                <a:solidFill>
                  <a:srgbClr val="FF0000"/>
                </a:solidFill>
              </a:rPr>
              <a:t>Adam</a:t>
            </a:r>
            <a:r>
              <a:rPr lang="en-US" altLang="zh-CN" sz="6000" dirty="0" smtClean="0">
                <a:solidFill>
                  <a:srgbClr val="FF0000"/>
                </a:solidFill>
              </a:rPr>
              <a:t> </a:t>
            </a:r>
            <a:endParaRPr lang="zh-CN" altLang="en-US" sz="6000" dirty="0">
              <a:solidFill>
                <a:srgbClr val="FF0000"/>
              </a:solidFill>
            </a:endParaRPr>
          </a:p>
        </p:txBody>
      </p:sp>
    </p:spTree>
    <p:extLst>
      <p:ext uri="{BB962C8B-B14F-4D97-AF65-F5344CB8AC3E}">
        <p14:creationId xmlns:p14="http://schemas.microsoft.com/office/powerpoint/2010/main" val="228177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a:t>
            </a:r>
            <a:r>
              <a:rPr lang="zh-CN" altLang="en-US" dirty="0" smtClean="0"/>
              <a:t>经网络组件</a:t>
            </a:r>
            <a:r>
              <a:rPr lang="en-US" altLang="zh-CN" dirty="0" smtClean="0"/>
              <a:t>—</a:t>
            </a:r>
            <a:r>
              <a:rPr lang="zh-CN" altLang="en-US" dirty="0" smtClean="0"/>
              <a:t>模型评估</a:t>
            </a:r>
            <a:endParaRPr lang="zh-CN" altLang="en-US" dirty="0"/>
          </a:p>
        </p:txBody>
      </p:sp>
      <p:sp>
        <p:nvSpPr>
          <p:cNvPr id="3" name="内容占位符 2"/>
          <p:cNvSpPr>
            <a:spLocks noGrp="1"/>
          </p:cNvSpPr>
          <p:nvPr>
            <p:ph idx="1"/>
          </p:nvPr>
        </p:nvSpPr>
        <p:spPr>
          <a:xfrm>
            <a:off x="838199" y="1825624"/>
            <a:ext cx="10971179" cy="4925371"/>
          </a:xfrm>
        </p:spPr>
        <p:txBody>
          <a:bodyPr>
            <a:normAutofit lnSpcReduction="10000"/>
          </a:bodyPr>
          <a:lstStyle/>
          <a:p>
            <a:r>
              <a:rPr lang="zh-CN" altLang="en-US" dirty="0" smtClean="0"/>
              <a:t>离线评估、在线评估、模型效果监督</a:t>
            </a:r>
            <a:r>
              <a:rPr lang="en-US" altLang="zh-CN" dirty="0" smtClean="0"/>
              <a:t>(</a:t>
            </a:r>
            <a:r>
              <a:rPr lang="zh-CN" altLang="en-US" dirty="0" smtClean="0"/>
              <a:t>数据迁移影响</a:t>
            </a:r>
            <a:r>
              <a:rPr lang="en-US" altLang="zh-CN" dirty="0" smtClean="0"/>
              <a:t>)</a:t>
            </a:r>
          </a:p>
          <a:p>
            <a:r>
              <a:rPr lang="zh-CN" altLang="en-US" dirty="0" smtClean="0"/>
              <a:t>评价指标：</a:t>
            </a:r>
            <a:r>
              <a:rPr lang="zh-CN" altLang="en-US" sz="2000" dirty="0" smtClean="0"/>
              <a:t>准确率，平均准确率，</a:t>
            </a:r>
            <a:r>
              <a:rPr lang="en-US" altLang="zh-CN" sz="2000" dirty="0" err="1" smtClean="0"/>
              <a:t>LogLoss</a:t>
            </a:r>
            <a:r>
              <a:rPr lang="zh-CN" altLang="en-US" sz="2000" dirty="0" smtClean="0"/>
              <a:t>，</a:t>
            </a:r>
            <a:r>
              <a:rPr lang="zh-CN" altLang="en-US" sz="2000" dirty="0"/>
              <a:t>精确率</a:t>
            </a:r>
            <a:r>
              <a:rPr lang="en-US" altLang="zh-CN" sz="2000" dirty="0"/>
              <a:t>-</a:t>
            </a:r>
            <a:r>
              <a:rPr lang="zh-CN" altLang="en-US" sz="2000" dirty="0"/>
              <a:t>召回</a:t>
            </a:r>
            <a:r>
              <a:rPr lang="zh-CN" altLang="en-US" sz="2000" dirty="0" smtClean="0"/>
              <a:t>率，</a:t>
            </a:r>
            <a:r>
              <a:rPr lang="en-US" altLang="zh-CN" sz="2000" dirty="0" smtClean="0"/>
              <a:t>F1-score</a:t>
            </a:r>
            <a:r>
              <a:rPr lang="zh-CN" altLang="en-US" sz="2000" dirty="0" smtClean="0"/>
              <a:t>，</a:t>
            </a:r>
            <a:r>
              <a:rPr lang="en-US" altLang="zh-CN" sz="2000" dirty="0" smtClean="0"/>
              <a:t>AUC</a:t>
            </a:r>
            <a:r>
              <a:rPr lang="zh-CN" altLang="en-US" sz="2000" dirty="0" smtClean="0"/>
              <a:t>，混淆度矩阵</a:t>
            </a:r>
            <a:endParaRPr lang="en-US" altLang="zh-CN" dirty="0" smtClean="0"/>
          </a:p>
          <a:p>
            <a:r>
              <a:rPr lang="en-US" altLang="zh-CN" dirty="0" err="1" smtClean="0"/>
              <a:t>DataSet</a:t>
            </a:r>
            <a:endParaRPr lang="en-US" altLang="zh-CN" dirty="0" smtClean="0"/>
          </a:p>
          <a:p>
            <a:pPr lvl="1"/>
            <a:r>
              <a:rPr lang="en-US" altLang="zh-CN" dirty="0" smtClean="0"/>
              <a:t>Training Set </a:t>
            </a:r>
            <a:r>
              <a:rPr lang="zh-CN" altLang="en-US" dirty="0" smtClean="0"/>
              <a:t>模型训练，计算梯度更新权重</a:t>
            </a:r>
            <a:endParaRPr lang="en-US" altLang="zh-CN" dirty="0" smtClean="0"/>
          </a:p>
          <a:p>
            <a:pPr lvl="1"/>
            <a:r>
              <a:rPr lang="en-US" altLang="zh-CN" dirty="0" smtClean="0"/>
              <a:t>Validation Set</a:t>
            </a:r>
            <a:r>
              <a:rPr lang="zh-CN" altLang="en-US" dirty="0"/>
              <a:t>模型</a:t>
            </a:r>
            <a:r>
              <a:rPr lang="zh-CN" altLang="en-US" dirty="0" smtClean="0"/>
              <a:t>选择，用于超参数的调整</a:t>
            </a:r>
            <a:r>
              <a:rPr lang="en-US" altLang="zh-CN" dirty="0" smtClean="0"/>
              <a:t>early stopping, learning rate</a:t>
            </a:r>
            <a:r>
              <a:rPr lang="zh-CN" altLang="en-US" dirty="0" smtClean="0"/>
              <a:t>等</a:t>
            </a:r>
            <a:endParaRPr lang="en-US" altLang="zh-CN" dirty="0" smtClean="0"/>
          </a:p>
          <a:p>
            <a:pPr lvl="1"/>
            <a:r>
              <a:rPr lang="en-US" altLang="zh-CN" dirty="0" smtClean="0"/>
              <a:t>Testing Set  </a:t>
            </a:r>
            <a:r>
              <a:rPr lang="zh-CN" altLang="en-US" dirty="0" smtClean="0"/>
              <a:t>模型评价，计算准确率进行评估</a:t>
            </a:r>
            <a:endParaRPr lang="en-US" altLang="zh-CN" dirty="0" smtClean="0"/>
          </a:p>
          <a:p>
            <a:r>
              <a:rPr lang="zh-CN" altLang="en-US" dirty="0" smtClean="0"/>
              <a:t>交叉验证</a:t>
            </a:r>
            <a:endParaRPr lang="en-US" altLang="zh-CN" dirty="0" smtClean="0"/>
          </a:p>
          <a:p>
            <a:pPr lvl="1"/>
            <a:r>
              <a:rPr lang="zh-CN" altLang="en-US" dirty="0" smtClean="0"/>
              <a:t>简单交叉验证    </a:t>
            </a:r>
            <a:r>
              <a:rPr lang="en-US" altLang="zh-CN" dirty="0" err="1" smtClean="0"/>
              <a:t>TrainingSet</a:t>
            </a:r>
            <a:r>
              <a:rPr lang="en-US" altLang="zh-CN" dirty="0"/>
              <a:t> </a:t>
            </a:r>
            <a:r>
              <a:rPr lang="en-US" altLang="zh-CN" dirty="0" smtClean="0"/>
              <a:t>&amp; </a:t>
            </a:r>
            <a:r>
              <a:rPr lang="en-US" altLang="zh-CN" dirty="0" err="1" smtClean="0"/>
              <a:t>TestingSet</a:t>
            </a:r>
            <a:r>
              <a:rPr lang="zh-CN" altLang="en-US" dirty="0" smtClean="0"/>
              <a:t>，调参后用</a:t>
            </a:r>
            <a:r>
              <a:rPr lang="en-US" altLang="zh-CN" dirty="0" smtClean="0"/>
              <a:t>TS</a:t>
            </a:r>
            <a:r>
              <a:rPr lang="zh-CN" altLang="en-US" dirty="0" smtClean="0"/>
              <a:t>去选择最优模型</a:t>
            </a:r>
            <a:endParaRPr lang="en-US" altLang="zh-CN" dirty="0" smtClean="0"/>
          </a:p>
          <a:p>
            <a:pPr lvl="1"/>
            <a:r>
              <a:rPr lang="en-US" altLang="zh-CN" dirty="0" smtClean="0"/>
              <a:t>S</a:t>
            </a:r>
            <a:r>
              <a:rPr lang="zh-CN" altLang="en-US" dirty="0" smtClean="0"/>
              <a:t>折交叉验证，</a:t>
            </a:r>
            <a:r>
              <a:rPr lang="en-US" altLang="zh-CN" dirty="0" smtClean="0"/>
              <a:t>S-1</a:t>
            </a:r>
            <a:r>
              <a:rPr lang="zh-CN" altLang="en-US" dirty="0" smtClean="0"/>
              <a:t>个数据训练，一个验证，重复</a:t>
            </a:r>
            <a:r>
              <a:rPr lang="en-US" altLang="zh-CN" dirty="0" smtClean="0"/>
              <a:t>S</a:t>
            </a:r>
            <a:r>
              <a:rPr lang="zh-CN" altLang="en-US" dirty="0" smtClean="0"/>
              <a:t>次选最优模型</a:t>
            </a:r>
            <a:endParaRPr lang="en-US" altLang="zh-CN" dirty="0" smtClean="0"/>
          </a:p>
          <a:p>
            <a:r>
              <a:rPr lang="en-US" altLang="zh-CN" dirty="0" err="1" smtClean="0"/>
              <a:t>ABTesting</a:t>
            </a:r>
            <a:endParaRPr lang="en-US" altLang="zh-CN" dirty="0" smtClean="0"/>
          </a:p>
          <a:p>
            <a:r>
              <a:rPr lang="zh-CN" altLang="en-US" dirty="0" smtClean="0"/>
              <a:t>模型训练中在测试网中增加</a:t>
            </a:r>
            <a:r>
              <a:rPr lang="en-US" altLang="zh-CN" dirty="0" smtClean="0"/>
              <a:t>Accuracy  Top-k</a:t>
            </a:r>
            <a:r>
              <a:rPr lang="zh-CN" altLang="en-US" dirty="0" smtClean="0"/>
              <a:t>层</a:t>
            </a:r>
            <a:endParaRPr lang="zh-CN" altLang="en-US" dirty="0"/>
          </a:p>
        </p:txBody>
      </p:sp>
    </p:spTree>
    <p:extLst>
      <p:ext uri="{BB962C8B-B14F-4D97-AF65-F5344CB8AC3E}">
        <p14:creationId xmlns:p14="http://schemas.microsoft.com/office/powerpoint/2010/main" val="10752013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Agenda</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smtClean="0"/>
              <a:t>感知机</a:t>
            </a:r>
            <a:r>
              <a:rPr lang="en-US" altLang="zh-CN" dirty="0" smtClean="0"/>
              <a:t>&amp;</a:t>
            </a:r>
            <a:r>
              <a:rPr lang="zh-CN" altLang="en-US" dirty="0" smtClean="0"/>
              <a:t>多层感知机</a:t>
            </a:r>
            <a:endParaRPr lang="en-US" altLang="zh-CN" dirty="0" smtClean="0"/>
          </a:p>
          <a:p>
            <a:pPr>
              <a:lnSpc>
                <a:spcPct val="150000"/>
              </a:lnSpc>
            </a:pPr>
            <a:r>
              <a:rPr lang="zh-CN" altLang="en-US" dirty="0" smtClean="0"/>
              <a:t>神经网络</a:t>
            </a:r>
            <a:endParaRPr lang="en-US" altLang="zh-CN" dirty="0" smtClean="0"/>
          </a:p>
          <a:p>
            <a:pPr>
              <a:lnSpc>
                <a:spcPct val="150000"/>
              </a:lnSpc>
            </a:pPr>
            <a:r>
              <a:rPr lang="zh-CN" altLang="en-US" dirty="0" smtClean="0"/>
              <a:t>神经网络训练</a:t>
            </a:r>
            <a:r>
              <a:rPr lang="en-US" altLang="zh-CN" dirty="0" smtClean="0"/>
              <a:t>BP</a:t>
            </a:r>
            <a:r>
              <a:rPr lang="zh-CN" altLang="en-US" dirty="0" smtClean="0"/>
              <a:t>算法</a:t>
            </a:r>
            <a:endParaRPr lang="en-US" altLang="zh-CN" dirty="0" smtClean="0"/>
          </a:p>
          <a:p>
            <a:pPr>
              <a:lnSpc>
                <a:spcPct val="150000"/>
              </a:lnSpc>
            </a:pPr>
            <a:r>
              <a:rPr lang="zh-CN" altLang="en-US" dirty="0" smtClean="0"/>
              <a:t>神经网络基础组件</a:t>
            </a:r>
            <a:endParaRPr lang="en-US" altLang="zh-CN" dirty="0" smtClean="0"/>
          </a:p>
          <a:p>
            <a:pPr>
              <a:lnSpc>
                <a:spcPct val="150000"/>
              </a:lnSpc>
            </a:pPr>
            <a:r>
              <a:rPr lang="zh-CN" altLang="en-US" dirty="0" smtClean="0"/>
              <a:t>深度学习概述</a:t>
            </a:r>
            <a:endParaRPr lang="zh-CN" altLang="en-US" dirty="0"/>
          </a:p>
        </p:txBody>
      </p:sp>
    </p:spTree>
    <p:extLst>
      <p:ext uri="{BB962C8B-B14F-4D97-AF65-F5344CB8AC3E}">
        <p14:creationId xmlns:p14="http://schemas.microsoft.com/office/powerpoint/2010/main" val="9939832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a:t>
            </a:r>
            <a:r>
              <a:rPr lang="zh-CN" altLang="en-US" dirty="0" smtClean="0"/>
              <a:t>经网络组件</a:t>
            </a:r>
            <a:r>
              <a:rPr lang="en-US" altLang="zh-CN" dirty="0" smtClean="0"/>
              <a:t>—fine-tuning	</a:t>
            </a:r>
            <a:endParaRPr lang="zh-CN" altLang="en-US" dirty="0"/>
          </a:p>
        </p:txBody>
      </p:sp>
      <p:sp>
        <p:nvSpPr>
          <p:cNvPr id="3" name="内容占位符 2"/>
          <p:cNvSpPr>
            <a:spLocks noGrp="1"/>
          </p:cNvSpPr>
          <p:nvPr>
            <p:ph idx="1"/>
          </p:nvPr>
        </p:nvSpPr>
        <p:spPr/>
        <p:txBody>
          <a:bodyPr/>
          <a:lstStyle/>
          <a:p>
            <a:r>
              <a:rPr lang="zh-CN" altLang="en-US" dirty="0"/>
              <a:t>针</a:t>
            </a:r>
            <a:r>
              <a:rPr lang="zh-CN" altLang="en-US" dirty="0" smtClean="0"/>
              <a:t>对不同的任务和不同的训练数据集，可以将在一个训练集上训练好的模型作为另外一个任务的网络的权重初始化值</a:t>
            </a:r>
            <a:endParaRPr lang="en-US" altLang="zh-CN" dirty="0" smtClean="0"/>
          </a:p>
          <a:p>
            <a:r>
              <a:rPr lang="zh-CN" altLang="en-US" dirty="0" smtClean="0"/>
              <a:t>再使用新的训练集进行调优</a:t>
            </a:r>
            <a:endParaRPr lang="en-US" altLang="zh-CN" dirty="0" smtClean="0"/>
          </a:p>
          <a:p>
            <a:r>
              <a:rPr lang="zh-CN" altLang="en-US" dirty="0"/>
              <a:t>两</a:t>
            </a:r>
            <a:r>
              <a:rPr lang="zh-CN" altLang="en-US" dirty="0" smtClean="0"/>
              <a:t>个网络的公共部分可以按层进行选择</a:t>
            </a:r>
            <a:endParaRPr lang="en-US" altLang="zh-CN" dirty="0" smtClean="0"/>
          </a:p>
        </p:txBody>
      </p:sp>
    </p:spTree>
    <p:extLst>
      <p:ext uri="{BB962C8B-B14F-4D97-AF65-F5344CB8AC3E}">
        <p14:creationId xmlns:p14="http://schemas.microsoft.com/office/powerpoint/2010/main" val="26016194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神经网络组件</a:t>
            </a:r>
            <a:r>
              <a:rPr lang="en-US" altLang="zh-CN" dirty="0" smtClean="0"/>
              <a:t>—</a:t>
            </a:r>
            <a:r>
              <a:rPr lang="zh-CN" altLang="en-US" dirty="0" smtClean="0"/>
              <a:t>模型快照、保存和加载</a:t>
            </a:r>
            <a:endParaRPr lang="zh-CN" altLang="en-US" dirty="0"/>
          </a:p>
        </p:txBody>
      </p:sp>
      <p:sp>
        <p:nvSpPr>
          <p:cNvPr id="3" name="内容占位符 2"/>
          <p:cNvSpPr>
            <a:spLocks noGrp="1"/>
          </p:cNvSpPr>
          <p:nvPr>
            <p:ph idx="1"/>
          </p:nvPr>
        </p:nvSpPr>
        <p:spPr/>
        <p:txBody>
          <a:bodyPr/>
          <a:lstStyle/>
          <a:p>
            <a:r>
              <a:rPr lang="zh-CN" altLang="en-US" dirty="0" smtClean="0"/>
              <a:t>为了避免训练过程中宕机等中断训练过程而导致要从头开始训练的问题，一般框架会支持模型的</a:t>
            </a:r>
            <a:r>
              <a:rPr lang="en-US" altLang="zh-CN" dirty="0" smtClean="0"/>
              <a:t>snapshot</a:t>
            </a:r>
            <a:r>
              <a:rPr lang="zh-CN" altLang="en-US" dirty="0" smtClean="0"/>
              <a:t>机制，可以指定从指定</a:t>
            </a:r>
            <a:r>
              <a:rPr lang="en-US" altLang="zh-CN" dirty="0" smtClean="0"/>
              <a:t>snapshot</a:t>
            </a:r>
            <a:r>
              <a:rPr lang="zh-CN" altLang="en-US" dirty="0" smtClean="0"/>
              <a:t>重新启动训练，继续之前的训练位置</a:t>
            </a:r>
            <a:endParaRPr lang="en-US" altLang="zh-CN" dirty="0" smtClean="0"/>
          </a:p>
          <a:p>
            <a:r>
              <a:rPr lang="zh-CN" altLang="en-US" dirty="0" smtClean="0"/>
              <a:t>网络模型训练完后需要将参数进行序列化保存用于后续训练或者线上使用</a:t>
            </a:r>
            <a:endParaRPr lang="en-US" altLang="zh-CN" dirty="0" smtClean="0"/>
          </a:p>
          <a:p>
            <a:r>
              <a:rPr lang="zh-CN" altLang="en-US" dirty="0"/>
              <a:t>测</a:t>
            </a:r>
            <a:r>
              <a:rPr lang="zh-CN" altLang="en-US" dirty="0" smtClean="0"/>
              <a:t>试网络是不会被保存</a:t>
            </a:r>
            <a:endParaRPr lang="en-US" altLang="zh-CN" dirty="0" smtClean="0"/>
          </a:p>
          <a:p>
            <a:r>
              <a:rPr lang="zh-CN" altLang="en-US" dirty="0"/>
              <a:t>保</a:t>
            </a:r>
            <a:r>
              <a:rPr lang="zh-CN" altLang="en-US" dirty="0" smtClean="0"/>
              <a:t>存序列化的模型通过同样的方式进行加载，用于再训练和在线预测</a:t>
            </a:r>
            <a:endParaRPr lang="en-US" altLang="zh-CN" dirty="0" smtClean="0"/>
          </a:p>
        </p:txBody>
      </p:sp>
    </p:spTree>
    <p:extLst>
      <p:ext uri="{BB962C8B-B14F-4D97-AF65-F5344CB8AC3E}">
        <p14:creationId xmlns:p14="http://schemas.microsoft.com/office/powerpoint/2010/main" val="28561823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神经网络组件</a:t>
            </a:r>
            <a:r>
              <a:rPr lang="en-US" altLang="zh-CN" dirty="0" smtClean="0"/>
              <a:t>—</a:t>
            </a:r>
            <a:r>
              <a:rPr lang="zh-CN" altLang="en-US" dirty="0" smtClean="0"/>
              <a:t>模型预测</a:t>
            </a:r>
            <a:endParaRPr lang="zh-CN" altLang="en-US" dirty="0"/>
          </a:p>
        </p:txBody>
      </p:sp>
      <p:sp>
        <p:nvSpPr>
          <p:cNvPr id="3" name="内容占位符 2"/>
          <p:cNvSpPr>
            <a:spLocks noGrp="1"/>
          </p:cNvSpPr>
          <p:nvPr>
            <p:ph idx="1"/>
          </p:nvPr>
        </p:nvSpPr>
        <p:spPr/>
        <p:txBody>
          <a:bodyPr/>
          <a:lstStyle/>
          <a:p>
            <a:r>
              <a:rPr lang="zh-CN" altLang="en-US" dirty="0" smtClean="0"/>
              <a:t>当模型训练和评估完后需要和在线任务结合进行任务预测</a:t>
            </a:r>
            <a:endParaRPr lang="en-US" altLang="zh-CN" dirty="0" smtClean="0"/>
          </a:p>
          <a:p>
            <a:r>
              <a:rPr lang="zh-CN" altLang="en-US" dirty="0"/>
              <a:t>在</a:t>
            </a:r>
            <a:r>
              <a:rPr lang="zh-CN" altLang="en-US" dirty="0" smtClean="0"/>
              <a:t>线预测的模型和训练的模型是不同，需要做如下调整</a:t>
            </a:r>
            <a:endParaRPr lang="en-US" altLang="zh-CN" dirty="0" smtClean="0"/>
          </a:p>
          <a:p>
            <a:pPr lvl="1"/>
            <a:r>
              <a:rPr lang="zh-CN" altLang="en-US" dirty="0" smtClean="0"/>
              <a:t>调整输入层，将从文件读取训练数据的形式改成占位符的形式，指定输入格式即可</a:t>
            </a:r>
            <a:endParaRPr lang="en-US" altLang="zh-CN" dirty="0" smtClean="0"/>
          </a:p>
          <a:p>
            <a:pPr lvl="1"/>
            <a:r>
              <a:rPr lang="zh-CN" altLang="en-US" dirty="0" smtClean="0"/>
              <a:t>输出层的</a:t>
            </a:r>
            <a:r>
              <a:rPr lang="en-US" altLang="zh-CN" dirty="0" smtClean="0"/>
              <a:t>loss</a:t>
            </a:r>
            <a:r>
              <a:rPr lang="zh-CN" altLang="en-US" dirty="0" smtClean="0"/>
              <a:t>需要替换为相应的分类器，如</a:t>
            </a:r>
            <a:r>
              <a:rPr lang="en-US" altLang="zh-CN" dirty="0" err="1" smtClean="0"/>
              <a:t>softmaxloss</a:t>
            </a:r>
            <a:r>
              <a:rPr lang="zh-CN" altLang="en-US" dirty="0" smtClean="0"/>
              <a:t>替换为</a:t>
            </a:r>
            <a:r>
              <a:rPr lang="en-US" altLang="zh-CN" dirty="0" err="1" smtClean="0"/>
              <a:t>softmax</a:t>
            </a:r>
            <a:endParaRPr lang="en-US" altLang="zh-CN" dirty="0" smtClean="0"/>
          </a:p>
          <a:p>
            <a:pPr lvl="1"/>
            <a:r>
              <a:rPr lang="zh-CN" altLang="en-US" dirty="0"/>
              <a:t>去</a:t>
            </a:r>
            <a:r>
              <a:rPr lang="zh-CN" altLang="en-US" dirty="0" smtClean="0"/>
              <a:t>掉测试网络的定义部分</a:t>
            </a:r>
            <a:endParaRPr lang="en-US" altLang="zh-CN" dirty="0" smtClean="0"/>
          </a:p>
          <a:p>
            <a:pPr lvl="1"/>
            <a:r>
              <a:rPr lang="zh-CN" altLang="en-US" dirty="0"/>
              <a:t>去</a:t>
            </a:r>
            <a:r>
              <a:rPr lang="zh-CN" altLang="en-US" dirty="0" smtClean="0"/>
              <a:t>掉</a:t>
            </a:r>
            <a:r>
              <a:rPr lang="en-US" altLang="zh-CN" dirty="0" smtClean="0"/>
              <a:t>dropout</a:t>
            </a:r>
            <a:r>
              <a:rPr lang="zh-CN" altLang="en-US" dirty="0" smtClean="0"/>
              <a:t>层</a:t>
            </a:r>
            <a:r>
              <a:rPr lang="en-US" altLang="zh-CN" dirty="0" smtClean="0"/>
              <a:t>(</a:t>
            </a:r>
            <a:r>
              <a:rPr lang="zh-CN" altLang="en-US" dirty="0" smtClean="0"/>
              <a:t>随机的部分需要去掉，即部分框架中指定某层反序列化是不加载</a:t>
            </a:r>
            <a:r>
              <a:rPr lang="en-US" altLang="zh-CN" dirty="0" smtClean="0"/>
              <a:t>)</a:t>
            </a:r>
            <a:endParaRPr lang="zh-CN" altLang="en-US" dirty="0"/>
          </a:p>
        </p:txBody>
      </p:sp>
    </p:spTree>
    <p:extLst>
      <p:ext uri="{BB962C8B-B14F-4D97-AF65-F5344CB8AC3E}">
        <p14:creationId xmlns:p14="http://schemas.microsoft.com/office/powerpoint/2010/main" val="341218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神经网络组件</a:t>
            </a:r>
            <a:r>
              <a:rPr lang="en-US" altLang="zh-CN" dirty="0" smtClean="0"/>
              <a:t>—</a:t>
            </a:r>
            <a:r>
              <a:rPr lang="zh-CN" altLang="en-US" dirty="0"/>
              <a:t>数</a:t>
            </a:r>
            <a:r>
              <a:rPr lang="zh-CN" altLang="en-US" dirty="0" smtClean="0"/>
              <a:t>据预处理</a:t>
            </a:r>
            <a:endParaRPr lang="zh-CN" altLang="en-US" dirty="0"/>
          </a:p>
        </p:txBody>
      </p:sp>
      <p:pic>
        <p:nvPicPr>
          <p:cNvPr id="2050" name="Picture 2" descr="http://avocado.oa.com/fconv/files/201604/76142875ddcf2f3d418edd231b0a4514.files/doc_image_4_w1991_h495.jpg"/>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15801" y="2797810"/>
            <a:ext cx="10552319" cy="262350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838200" y="1893231"/>
            <a:ext cx="10661573" cy="584775"/>
          </a:xfrm>
          <a:prstGeom prst="rect">
            <a:avLst/>
          </a:prstGeom>
          <a:noFill/>
        </p:spPr>
        <p:txBody>
          <a:bodyPr wrap="none" rtlCol="0">
            <a:spAutoFit/>
          </a:bodyPr>
          <a:lstStyle/>
          <a:p>
            <a:r>
              <a:rPr lang="en-US" altLang="zh-CN" sz="3200" dirty="0" smtClean="0">
                <a:solidFill>
                  <a:srgbClr val="FF0000"/>
                </a:solidFill>
              </a:rPr>
              <a:t>Batch size data</a:t>
            </a:r>
            <a:r>
              <a:rPr lang="zh-CN" altLang="en-US" sz="3200" dirty="0" smtClean="0">
                <a:solidFill>
                  <a:srgbClr val="FF0000"/>
                </a:solidFill>
              </a:rPr>
              <a:t>，一次读取到一个</a:t>
            </a:r>
            <a:r>
              <a:rPr lang="en-US" altLang="zh-CN" sz="3200" dirty="0" smtClean="0">
                <a:solidFill>
                  <a:srgbClr val="FF0000"/>
                </a:solidFill>
              </a:rPr>
              <a:t>batch</a:t>
            </a:r>
            <a:r>
              <a:rPr lang="zh-CN" altLang="en-US" sz="3200" smtClean="0">
                <a:solidFill>
                  <a:srgbClr val="FF0000"/>
                </a:solidFill>
              </a:rPr>
              <a:t>的大小时才提交网络</a:t>
            </a:r>
            <a:r>
              <a:rPr lang="en-US" altLang="zh-CN" sz="3200" smtClean="0">
                <a:solidFill>
                  <a:srgbClr val="FF0000"/>
                </a:solidFill>
              </a:rPr>
              <a:t> </a:t>
            </a:r>
            <a:endParaRPr lang="zh-CN" altLang="en-US" sz="3200" dirty="0">
              <a:solidFill>
                <a:srgbClr val="FF0000"/>
              </a:solidFill>
            </a:endParaRPr>
          </a:p>
        </p:txBody>
      </p:sp>
    </p:spTree>
    <p:extLst>
      <p:ext uri="{BB962C8B-B14F-4D97-AF65-F5344CB8AC3E}">
        <p14:creationId xmlns:p14="http://schemas.microsoft.com/office/powerpoint/2010/main" val="32852905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神经网络组件</a:t>
            </a:r>
            <a:r>
              <a:rPr lang="en-US" altLang="zh-CN" dirty="0" smtClean="0"/>
              <a:t>—</a:t>
            </a:r>
            <a:r>
              <a:rPr lang="zh-CN" altLang="en-US" dirty="0" smtClean="0"/>
              <a:t>训练过程可视化</a:t>
            </a:r>
            <a:endParaRPr lang="zh-CN" altLang="en-US" dirty="0"/>
          </a:p>
        </p:txBody>
      </p:sp>
      <p:sp>
        <p:nvSpPr>
          <p:cNvPr id="3" name="内容占位符 2"/>
          <p:cNvSpPr>
            <a:spLocks noGrp="1"/>
          </p:cNvSpPr>
          <p:nvPr>
            <p:ph idx="1"/>
          </p:nvPr>
        </p:nvSpPr>
        <p:spPr/>
        <p:txBody>
          <a:bodyPr/>
          <a:lstStyle/>
          <a:p>
            <a:r>
              <a:rPr lang="en-US" altLang="zh-CN" dirty="0" smtClean="0"/>
              <a:t>Model</a:t>
            </a:r>
          </a:p>
          <a:p>
            <a:r>
              <a:rPr lang="en-US" altLang="zh-CN" dirty="0" smtClean="0"/>
              <a:t>Loss</a:t>
            </a:r>
          </a:p>
          <a:p>
            <a:r>
              <a:rPr lang="en-US" altLang="zh-CN" dirty="0"/>
              <a:t>Accuracy </a:t>
            </a:r>
            <a:endParaRPr lang="zh-CN" altLang="en-US" dirty="0"/>
          </a:p>
          <a:p>
            <a:r>
              <a:rPr lang="en-US" altLang="zh-CN" dirty="0" smtClean="0"/>
              <a:t>Learning rate</a:t>
            </a:r>
          </a:p>
          <a:p>
            <a:r>
              <a:rPr lang="en-US" altLang="zh-CN" dirty="0" smtClean="0"/>
              <a:t>Activation value</a:t>
            </a:r>
          </a:p>
          <a:p>
            <a:r>
              <a:rPr lang="en-US" altLang="zh-CN" dirty="0" smtClean="0"/>
              <a:t>Gradient value</a:t>
            </a:r>
          </a:p>
        </p:txBody>
      </p:sp>
      <p:sp>
        <p:nvSpPr>
          <p:cNvPr id="4" name="AutoShape 2" descr="Layer Visualization"/>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Multiple Loss Visualiz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1448803"/>
            <a:ext cx="7670799" cy="54091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ayer Visualiz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775" y="1941728"/>
            <a:ext cx="8658225" cy="2847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4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0"/>
                                        </p:tgtEl>
                                        <p:attrNameLst>
                                          <p:attrName>style.visibility</p:attrName>
                                        </p:attrNameLst>
                                      </p:cBhvr>
                                      <p:to>
                                        <p:strVal val="visible"/>
                                      </p:to>
                                    </p:set>
                                  </p:childTnLst>
                                  <p:subTnLst>
                                    <p:set>
                                      <p:cBhvr override="childStyle">
                                        <p:cTn dur="1" fill="hold" display="0" masterRel="nextClick" afterEffect="1"/>
                                        <p:tgtEl>
                                          <p:spTgt spid="1030"/>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2914650" y="4881544"/>
            <a:ext cx="4943475" cy="1976456"/>
          </a:xfrm>
          <a:prstGeom prst="rect">
            <a:avLst/>
          </a:prstGeom>
        </p:spPr>
      </p:pic>
      <p:sp>
        <p:nvSpPr>
          <p:cNvPr id="2" name="标题 1"/>
          <p:cNvSpPr>
            <a:spLocks noGrp="1"/>
          </p:cNvSpPr>
          <p:nvPr>
            <p:ph type="title"/>
          </p:nvPr>
        </p:nvSpPr>
        <p:spPr/>
        <p:txBody>
          <a:bodyPr/>
          <a:lstStyle/>
          <a:p>
            <a:r>
              <a:rPr lang="zh-CN" altLang="en-US" dirty="0"/>
              <a:t>深度</a:t>
            </a:r>
            <a:r>
              <a:rPr lang="zh-CN" altLang="en-US" dirty="0" smtClean="0"/>
              <a:t>学习模型</a:t>
            </a:r>
            <a:r>
              <a:rPr lang="en-US" altLang="zh-CN" dirty="0" smtClean="0"/>
              <a:t>—</a:t>
            </a:r>
            <a:r>
              <a:rPr lang="en-US" altLang="zh-CN" dirty="0"/>
              <a:t>CNN</a:t>
            </a:r>
            <a:endParaRPr lang="zh-CN" altLang="en-US" dirty="0"/>
          </a:p>
        </p:txBody>
      </p:sp>
      <p:sp>
        <p:nvSpPr>
          <p:cNvPr id="5" name="内容占位符 4"/>
          <p:cNvSpPr>
            <a:spLocks noGrp="1"/>
          </p:cNvSpPr>
          <p:nvPr>
            <p:ph idx="1"/>
          </p:nvPr>
        </p:nvSpPr>
        <p:spPr/>
        <p:txBody>
          <a:bodyPr/>
          <a:lstStyle/>
          <a:p>
            <a:r>
              <a:rPr lang="zh-CN" altLang="en-US" dirty="0">
                <a:solidFill>
                  <a:srgbClr val="FFC000"/>
                </a:solidFill>
              </a:rPr>
              <a:t>卷积</a:t>
            </a:r>
            <a:r>
              <a:rPr lang="zh-CN" altLang="en-US" dirty="0"/>
              <a:t>的离散</a:t>
            </a:r>
            <a:r>
              <a:rPr lang="zh-CN" altLang="en-US" dirty="0" smtClean="0"/>
              <a:t>形式是加权平均，连续形式为</a:t>
            </a:r>
            <a:r>
              <a:rPr lang="zh-CN" altLang="en-US" dirty="0"/>
              <a:t>对连续函数的</a:t>
            </a:r>
            <a:r>
              <a:rPr lang="zh-CN" altLang="en-US" dirty="0" smtClean="0"/>
              <a:t>加权平均</a:t>
            </a:r>
            <a:endParaRPr lang="en-US" altLang="zh-CN" dirty="0" smtClean="0"/>
          </a:p>
          <a:p>
            <a:r>
              <a:rPr lang="zh-CN" altLang="en-US" dirty="0" smtClean="0"/>
              <a:t>通过卷积计算将高维转换为低维减少参数个数</a:t>
            </a:r>
            <a:endParaRPr lang="en-US" altLang="zh-CN" dirty="0" smtClean="0"/>
          </a:p>
          <a:p>
            <a:pPr lvl="1"/>
            <a:r>
              <a:rPr lang="zh-CN" altLang="en-US" dirty="0" smtClean="0"/>
              <a:t>局部感知，局部关联紧密</a:t>
            </a:r>
            <a:r>
              <a:rPr lang="en-US" altLang="zh-CN" dirty="0" smtClean="0"/>
              <a:t>(</a:t>
            </a:r>
            <a:r>
              <a:rPr lang="zh-CN" altLang="en-US" dirty="0" smtClean="0">
                <a:solidFill>
                  <a:srgbClr val="FFC000"/>
                </a:solidFill>
              </a:rPr>
              <a:t>卷积核</a:t>
            </a:r>
            <a:r>
              <a:rPr lang="en-US" altLang="zh-CN" dirty="0" smtClean="0"/>
              <a:t>)</a:t>
            </a:r>
            <a:r>
              <a:rPr lang="zh-CN" altLang="en-US" dirty="0" smtClean="0"/>
              <a:t>，距离远关联稀疏</a:t>
            </a:r>
            <a:endParaRPr lang="en-US" altLang="zh-CN" dirty="0" smtClean="0"/>
          </a:p>
          <a:p>
            <a:pPr lvl="1"/>
            <a:r>
              <a:rPr lang="zh-CN" altLang="en-US" dirty="0" smtClean="0">
                <a:solidFill>
                  <a:srgbClr val="FFC000"/>
                </a:solidFill>
              </a:rPr>
              <a:t>参数共享</a:t>
            </a:r>
            <a:r>
              <a:rPr lang="zh-CN" altLang="en-US" dirty="0" smtClean="0"/>
              <a:t>，图像一部分</a:t>
            </a:r>
            <a:r>
              <a:rPr lang="zh-CN" altLang="en-US" dirty="0"/>
              <a:t>的统计特性与其他部分是一样</a:t>
            </a:r>
            <a:r>
              <a:rPr lang="zh-CN" altLang="en-US" dirty="0" smtClean="0"/>
              <a:t>的</a:t>
            </a:r>
            <a:endParaRPr lang="en-US" altLang="zh-CN" dirty="0" smtClean="0"/>
          </a:p>
          <a:p>
            <a:pPr lvl="1"/>
            <a:r>
              <a:rPr lang="zh-CN" altLang="en-US" dirty="0" smtClean="0">
                <a:solidFill>
                  <a:srgbClr val="FFC000"/>
                </a:solidFill>
              </a:rPr>
              <a:t>多卷积核</a:t>
            </a:r>
            <a:endParaRPr lang="en-US" altLang="zh-CN" dirty="0" smtClean="0">
              <a:solidFill>
                <a:srgbClr val="FFC000"/>
              </a:solidFill>
            </a:endParaRPr>
          </a:p>
          <a:p>
            <a:r>
              <a:rPr lang="en-US" altLang="zh-CN" dirty="0" err="1" smtClean="0"/>
              <a:t>DownPooling</a:t>
            </a:r>
            <a:r>
              <a:rPr lang="zh-CN" altLang="en-US" dirty="0" smtClean="0"/>
              <a:t>，对浅层学习到特征进行</a:t>
            </a:r>
            <a:r>
              <a:rPr lang="zh-CN" altLang="en-US" dirty="0" smtClean="0">
                <a:solidFill>
                  <a:srgbClr val="FFC000"/>
                </a:solidFill>
              </a:rPr>
              <a:t>聚合统计</a:t>
            </a:r>
            <a:endParaRPr lang="en-US" altLang="zh-CN" dirty="0" smtClean="0">
              <a:solidFill>
                <a:srgbClr val="FFC000"/>
              </a:solidFill>
            </a:endParaRPr>
          </a:p>
          <a:p>
            <a:r>
              <a:rPr lang="zh-CN" altLang="en-US" dirty="0"/>
              <a:t>多</a:t>
            </a:r>
            <a:r>
              <a:rPr lang="zh-CN" altLang="en-US" dirty="0" smtClean="0"/>
              <a:t>层卷积，在顶层采用</a:t>
            </a:r>
            <a:r>
              <a:rPr lang="zh-CN" altLang="en-US" dirty="0" smtClean="0">
                <a:solidFill>
                  <a:srgbClr val="FFC000"/>
                </a:solidFill>
              </a:rPr>
              <a:t>全连通网络</a:t>
            </a:r>
            <a:endParaRPr lang="en-US" altLang="zh-CN" dirty="0" smtClean="0">
              <a:solidFill>
                <a:srgbClr val="FFC000"/>
              </a:solidFill>
            </a:endParaRPr>
          </a:p>
          <a:p>
            <a:endParaRPr lang="en-US" altLang="zh-CN" dirty="0" smtClean="0"/>
          </a:p>
          <a:p>
            <a:endParaRPr lang="zh-CN" altLang="en-US" dirty="0"/>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5125" y="0"/>
            <a:ext cx="4166276" cy="1899332"/>
          </a:xfrm>
          <a:prstGeom prst="rect">
            <a:avLst/>
          </a:prstGeom>
        </p:spPr>
      </p:pic>
      <p:pic>
        <p:nvPicPr>
          <p:cNvPr id="3" name="图片 2"/>
          <p:cNvPicPr>
            <a:picLocks noChangeAspect="1"/>
          </p:cNvPicPr>
          <p:nvPr/>
        </p:nvPicPr>
        <p:blipFill>
          <a:blip r:embed="rId5"/>
          <a:stretch>
            <a:fillRect/>
          </a:stretch>
        </p:blipFill>
        <p:spPr>
          <a:xfrm>
            <a:off x="9082087" y="2264457"/>
            <a:ext cx="2833688" cy="1059993"/>
          </a:xfrm>
          <a:prstGeom prst="rect">
            <a:avLst/>
          </a:prstGeom>
        </p:spPr>
      </p:pic>
      <p:pic>
        <p:nvPicPr>
          <p:cNvPr id="7170" name="Picture 2" descr="https://raw.githubusercontent.com/stdcoutzyx/Paper_Read/master/blogs/imgs/10.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20212" y="3576648"/>
            <a:ext cx="2112994" cy="1217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42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17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CNN</a:t>
            </a:r>
            <a:r>
              <a:rPr lang="zh-CN" altLang="en-US" dirty="0" smtClean="0"/>
              <a:t>学习点</a:t>
            </a:r>
            <a:endParaRPr lang="zh-CN" altLang="en-US" dirty="0"/>
          </a:p>
        </p:txBody>
      </p:sp>
      <p:sp>
        <p:nvSpPr>
          <p:cNvPr id="3" name="内容占位符 2"/>
          <p:cNvSpPr>
            <a:spLocks noGrp="1"/>
          </p:cNvSpPr>
          <p:nvPr>
            <p:ph idx="1"/>
          </p:nvPr>
        </p:nvSpPr>
        <p:spPr>
          <a:xfrm>
            <a:off x="838200" y="1825625"/>
            <a:ext cx="10960100" cy="4351338"/>
          </a:xfrm>
        </p:spPr>
        <p:txBody>
          <a:bodyPr>
            <a:normAutofit fontScale="92500"/>
          </a:bodyPr>
          <a:lstStyle/>
          <a:p>
            <a:r>
              <a:rPr lang="zh-CN" altLang="en-US" dirty="0" smtClean="0"/>
              <a:t>卷积核</a:t>
            </a:r>
            <a:r>
              <a:rPr lang="en-US" altLang="zh-CN" dirty="0" smtClean="0">
                <a:sym typeface="Wingdings" panose="05000000000000000000" pitchFamily="2" charset="2"/>
              </a:rPr>
              <a:t></a:t>
            </a:r>
            <a:r>
              <a:rPr lang="en-US" altLang="zh-CN" dirty="0" smtClean="0"/>
              <a:t>kernel size</a:t>
            </a:r>
            <a:r>
              <a:rPr lang="zh-CN" altLang="en-US" dirty="0" smtClean="0"/>
              <a:t>，</a:t>
            </a:r>
            <a:r>
              <a:rPr lang="en-US" altLang="zh-CN" dirty="0" smtClean="0"/>
              <a:t>pad</a:t>
            </a:r>
            <a:r>
              <a:rPr lang="zh-CN" altLang="en-US" dirty="0" smtClean="0"/>
              <a:t>，</a:t>
            </a:r>
            <a:r>
              <a:rPr lang="en-US" altLang="zh-CN" dirty="0" smtClean="0"/>
              <a:t>stride</a:t>
            </a:r>
            <a:r>
              <a:rPr lang="zh-CN" altLang="en-US" dirty="0" smtClean="0"/>
              <a:t>，</a:t>
            </a:r>
            <a:r>
              <a:rPr lang="en-US" altLang="zh-CN" dirty="0" smtClean="0"/>
              <a:t>weight filler</a:t>
            </a:r>
          </a:p>
          <a:p>
            <a:r>
              <a:rPr lang="zh-CN" altLang="en-US" dirty="0" smtClean="0"/>
              <a:t>特征数</a:t>
            </a:r>
            <a:r>
              <a:rPr lang="en-US" altLang="zh-CN" dirty="0" smtClean="0">
                <a:sym typeface="Wingdings" panose="05000000000000000000" pitchFamily="2" charset="2"/>
              </a:rPr>
              <a:t></a:t>
            </a:r>
            <a:r>
              <a:rPr lang="zh-CN" altLang="en-US" dirty="0" smtClean="0">
                <a:sym typeface="Wingdings" panose="05000000000000000000" pitchFamily="2" charset="2"/>
              </a:rPr>
              <a:t>相同规格卷积核个数，</a:t>
            </a:r>
            <a:r>
              <a:rPr lang="en-US" altLang="zh-CN" dirty="0" smtClean="0">
                <a:sym typeface="Wingdings" panose="05000000000000000000" pitchFamily="2" charset="2"/>
              </a:rPr>
              <a:t>Feature Map</a:t>
            </a:r>
            <a:endParaRPr lang="en-US" altLang="zh-CN" dirty="0" smtClean="0"/>
          </a:p>
          <a:p>
            <a:r>
              <a:rPr lang="zh-CN" altLang="en-US" dirty="0" smtClean="0"/>
              <a:t>采样核</a:t>
            </a:r>
            <a:r>
              <a:rPr lang="en-US" altLang="zh-CN" dirty="0" smtClean="0">
                <a:sym typeface="Wingdings" panose="05000000000000000000" pitchFamily="2" charset="2"/>
              </a:rPr>
              <a:t>kernel size</a:t>
            </a:r>
            <a:r>
              <a:rPr lang="zh-CN" altLang="en-US" dirty="0" smtClean="0">
                <a:sym typeface="Wingdings" panose="05000000000000000000" pitchFamily="2" charset="2"/>
              </a:rPr>
              <a:t>，</a:t>
            </a:r>
            <a:r>
              <a:rPr lang="en-US" altLang="zh-CN" dirty="0" smtClean="0">
                <a:sym typeface="Wingdings" panose="05000000000000000000" pitchFamily="2" charset="2"/>
              </a:rPr>
              <a:t>pad</a:t>
            </a:r>
            <a:r>
              <a:rPr lang="zh-CN" altLang="en-US" dirty="0" smtClean="0">
                <a:sym typeface="Wingdings" panose="05000000000000000000" pitchFamily="2" charset="2"/>
              </a:rPr>
              <a:t>，</a:t>
            </a:r>
            <a:r>
              <a:rPr lang="en-US" altLang="zh-CN" dirty="0" smtClean="0">
                <a:sym typeface="Wingdings" panose="05000000000000000000" pitchFamily="2" charset="2"/>
              </a:rPr>
              <a:t>stride</a:t>
            </a:r>
            <a:r>
              <a:rPr lang="zh-CN" altLang="en-US" dirty="0" smtClean="0">
                <a:sym typeface="Wingdings" panose="05000000000000000000" pitchFamily="2" charset="2"/>
              </a:rPr>
              <a:t>，</a:t>
            </a:r>
            <a:r>
              <a:rPr lang="en-US" altLang="zh-CN" dirty="0" smtClean="0">
                <a:sym typeface="Wingdings" panose="05000000000000000000" pitchFamily="2" charset="2"/>
              </a:rPr>
              <a:t>pool</a:t>
            </a:r>
            <a:endParaRPr lang="en-US" altLang="zh-CN" dirty="0" smtClean="0"/>
          </a:p>
          <a:p>
            <a:r>
              <a:rPr lang="zh-CN" altLang="en-US" dirty="0" smtClean="0"/>
              <a:t>输出分类层</a:t>
            </a:r>
            <a:endParaRPr lang="en-US" altLang="zh-CN" dirty="0" smtClean="0"/>
          </a:p>
          <a:p>
            <a:pPr lvl="1"/>
            <a:r>
              <a:rPr lang="zh-CN" altLang="en-US" dirty="0"/>
              <a:t>全</a:t>
            </a:r>
            <a:r>
              <a:rPr lang="zh-CN" altLang="en-US" dirty="0" smtClean="0"/>
              <a:t>连层</a:t>
            </a:r>
            <a:endParaRPr lang="en-US" altLang="zh-CN" dirty="0" smtClean="0"/>
          </a:p>
          <a:p>
            <a:pPr lvl="1"/>
            <a:r>
              <a:rPr lang="en-US" altLang="zh-CN" dirty="0"/>
              <a:t>global averaging pooling </a:t>
            </a:r>
            <a:r>
              <a:rPr lang="en-US" altLang="zh-CN" dirty="0" smtClean="0"/>
              <a:t>layer</a:t>
            </a:r>
          </a:p>
          <a:p>
            <a:r>
              <a:rPr lang="zh-CN" altLang="en-US" dirty="0" smtClean="0"/>
              <a:t>中间层操作</a:t>
            </a:r>
            <a:endParaRPr lang="en-US" altLang="zh-CN" dirty="0" smtClean="0"/>
          </a:p>
          <a:p>
            <a:pPr lvl="1"/>
            <a:r>
              <a:rPr lang="en-US" altLang="zh-CN" dirty="0" err="1" smtClean="0"/>
              <a:t>ReLU</a:t>
            </a:r>
            <a:r>
              <a:rPr lang="en-US" altLang="zh-CN" dirty="0" smtClean="0"/>
              <a:t>  Dropout</a:t>
            </a:r>
          </a:p>
          <a:p>
            <a:pPr lvl="1"/>
            <a:r>
              <a:rPr lang="en-US" altLang="zh-CN" dirty="0" err="1" smtClean="0"/>
              <a:t>BatchNormalization</a:t>
            </a:r>
            <a:r>
              <a:rPr lang="en-US" altLang="zh-CN" dirty="0"/>
              <a:t> </a:t>
            </a:r>
            <a:r>
              <a:rPr lang="en-US" altLang="zh-CN" dirty="0" smtClean="0"/>
              <a:t>&amp; Local Response Normalization</a:t>
            </a:r>
            <a:endParaRPr lang="en-US" altLang="zh-CN" dirty="0"/>
          </a:p>
          <a:p>
            <a:r>
              <a:rPr lang="en-US" altLang="zh-CN" dirty="0" err="1" smtClean="0"/>
              <a:t>AlexNet</a:t>
            </a:r>
            <a:r>
              <a:rPr lang="en-US" altLang="zh-CN" dirty="0" smtClean="0"/>
              <a:t>  &amp; </a:t>
            </a:r>
            <a:r>
              <a:rPr lang="en-US" altLang="zh-CN" dirty="0" err="1" smtClean="0"/>
              <a:t>GoogleNet</a:t>
            </a:r>
            <a:r>
              <a:rPr lang="en-US" altLang="zh-CN" dirty="0" smtClean="0"/>
              <a:t> &amp; </a:t>
            </a:r>
            <a:r>
              <a:rPr lang="en-US" altLang="zh-CN" dirty="0" err="1"/>
              <a:t>R</a:t>
            </a:r>
            <a:r>
              <a:rPr lang="en-US" altLang="zh-CN" dirty="0" err="1" smtClean="0"/>
              <a:t>esidualNer</a:t>
            </a:r>
            <a:r>
              <a:rPr lang="zh-CN" altLang="en-US" dirty="0" smtClean="0"/>
              <a:t>在卷积基础理论基础上进行的优化</a:t>
            </a:r>
            <a:endParaRPr lang="zh-CN" altLang="en-US" dirty="0"/>
          </a:p>
        </p:txBody>
      </p:sp>
    </p:spTree>
    <p:extLst>
      <p:ext uri="{BB962C8B-B14F-4D97-AF65-F5344CB8AC3E}">
        <p14:creationId xmlns:p14="http://schemas.microsoft.com/office/powerpoint/2010/main" val="316905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深度学习模型</a:t>
            </a:r>
            <a:r>
              <a:rPr lang="en-US" altLang="zh-CN" dirty="0"/>
              <a:t>—</a:t>
            </a:r>
            <a:r>
              <a:rPr lang="en-US" altLang="zh-CN" dirty="0" smtClean="0"/>
              <a:t>RNN</a:t>
            </a:r>
            <a:endParaRPr lang="zh-CN" altLang="en-US" dirty="0"/>
          </a:p>
        </p:txBody>
      </p:sp>
      <p:sp>
        <p:nvSpPr>
          <p:cNvPr id="3" name="内容占位符 2"/>
          <p:cNvSpPr>
            <a:spLocks noGrp="1"/>
          </p:cNvSpPr>
          <p:nvPr>
            <p:ph idx="1"/>
          </p:nvPr>
        </p:nvSpPr>
        <p:spPr>
          <a:xfrm>
            <a:off x="838199" y="1825625"/>
            <a:ext cx="10924309" cy="4351338"/>
          </a:xfrm>
        </p:spPr>
        <p:txBody>
          <a:bodyPr/>
          <a:lstStyle/>
          <a:p>
            <a:r>
              <a:rPr lang="zh-CN" altLang="en-US" dirty="0" smtClean="0"/>
              <a:t>数据类型</a:t>
            </a:r>
            <a:endParaRPr lang="en-US" altLang="zh-CN" dirty="0" smtClean="0"/>
          </a:p>
          <a:p>
            <a:pPr lvl="1"/>
            <a:r>
              <a:rPr lang="zh-CN" altLang="en-US" dirty="0" smtClean="0"/>
              <a:t>独立数据：数据组成元素之间、数据与数据之间是独立的</a:t>
            </a:r>
            <a:endParaRPr lang="en-US" altLang="zh-CN" dirty="0" smtClean="0"/>
          </a:p>
          <a:p>
            <a:pPr lvl="2"/>
            <a:r>
              <a:rPr lang="zh-CN" altLang="en-US" dirty="0" smtClean="0"/>
              <a:t>如单幅图片</a:t>
            </a:r>
            <a:endParaRPr lang="en-US" altLang="zh-CN" dirty="0" smtClean="0"/>
          </a:p>
          <a:p>
            <a:pPr lvl="1"/>
            <a:r>
              <a:rPr lang="zh-CN" altLang="en-US" dirty="0" smtClean="0">
                <a:solidFill>
                  <a:srgbClr val="FF0000"/>
                </a:solidFill>
              </a:rPr>
              <a:t>序列</a:t>
            </a:r>
            <a:r>
              <a:rPr lang="zh-CN" altLang="en-US" dirty="0" smtClean="0"/>
              <a:t>数据：数据组成元素以及数据之间存在依赖关系</a:t>
            </a:r>
            <a:endParaRPr lang="en-US" altLang="zh-CN" dirty="0" smtClean="0"/>
          </a:p>
          <a:p>
            <a:pPr lvl="2"/>
            <a:r>
              <a:rPr lang="zh-CN" altLang="en-US" dirty="0" smtClean="0"/>
              <a:t>如视频的不同帧，肢体动作的步骤，是有时间先后顺序</a:t>
            </a:r>
            <a:endParaRPr lang="en-US" altLang="zh-CN" dirty="0" smtClean="0"/>
          </a:p>
          <a:p>
            <a:pPr lvl="2"/>
            <a:r>
              <a:rPr lang="zh-CN" altLang="en-US" dirty="0" smtClean="0"/>
              <a:t>如句子的词序列，是有前后依赖关系</a:t>
            </a:r>
            <a:endParaRPr lang="en-US" altLang="zh-CN" dirty="0" smtClean="0"/>
          </a:p>
          <a:p>
            <a:r>
              <a:rPr lang="zh-CN" altLang="en-US" dirty="0"/>
              <a:t>特征</a:t>
            </a:r>
            <a:r>
              <a:rPr lang="zh-CN" altLang="en-US" dirty="0" smtClean="0"/>
              <a:t>抽象</a:t>
            </a:r>
            <a:endParaRPr lang="en-US" altLang="zh-CN" dirty="0" smtClean="0"/>
          </a:p>
          <a:p>
            <a:pPr lvl="1"/>
            <a:r>
              <a:rPr lang="zh-CN" altLang="en-US" dirty="0" smtClean="0"/>
              <a:t>独立数据：层级抽象</a:t>
            </a:r>
            <a:endParaRPr lang="en-US" altLang="zh-CN" dirty="0" smtClean="0"/>
          </a:p>
          <a:p>
            <a:pPr lvl="1"/>
            <a:r>
              <a:rPr lang="zh-CN" altLang="en-US" dirty="0" smtClean="0"/>
              <a:t>序列数据：层级抽象、状态学习</a:t>
            </a:r>
            <a:endParaRPr lang="zh-CN" altLang="en-US" dirty="0"/>
          </a:p>
        </p:txBody>
      </p:sp>
      <p:pic>
        <p:nvPicPr>
          <p:cNvPr id="4" name="图片 3"/>
          <p:cNvPicPr>
            <a:picLocks noChangeAspect="1"/>
          </p:cNvPicPr>
          <p:nvPr/>
        </p:nvPicPr>
        <p:blipFill>
          <a:blip r:embed="rId3"/>
          <a:stretch>
            <a:fillRect/>
          </a:stretch>
        </p:blipFill>
        <p:spPr>
          <a:xfrm>
            <a:off x="9865995" y="2198987"/>
            <a:ext cx="1238250" cy="1181100"/>
          </a:xfrm>
          <a:prstGeom prst="rect">
            <a:avLst/>
          </a:prstGeom>
        </p:spPr>
      </p:pic>
      <p:pic>
        <p:nvPicPr>
          <p:cNvPr id="6" name="图片 5"/>
          <p:cNvPicPr>
            <a:picLocks noChangeAspect="1"/>
          </p:cNvPicPr>
          <p:nvPr/>
        </p:nvPicPr>
        <p:blipFill>
          <a:blip r:embed="rId4"/>
          <a:stretch>
            <a:fillRect/>
          </a:stretch>
        </p:blipFill>
        <p:spPr>
          <a:xfrm>
            <a:off x="6799983" y="3749825"/>
            <a:ext cx="4962525" cy="1466850"/>
          </a:xfrm>
          <a:prstGeom prst="rect">
            <a:avLst/>
          </a:prstGeom>
        </p:spPr>
      </p:pic>
    </p:spTree>
    <p:extLst>
      <p:ext uri="{BB962C8B-B14F-4D97-AF65-F5344CB8AC3E}">
        <p14:creationId xmlns:p14="http://schemas.microsoft.com/office/powerpoint/2010/main" val="411269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深度学习模型</a:t>
            </a:r>
            <a:r>
              <a:rPr lang="en-US" altLang="zh-CN" dirty="0"/>
              <a:t>—</a:t>
            </a:r>
            <a:r>
              <a:rPr lang="en-US" altLang="zh-CN" dirty="0" smtClean="0"/>
              <a:t>RNN</a:t>
            </a:r>
            <a:endParaRPr lang="zh-CN" altLang="en-US" dirty="0"/>
          </a:p>
        </p:txBody>
      </p:sp>
      <p:grpSp>
        <p:nvGrpSpPr>
          <p:cNvPr id="97" name="组合 96"/>
          <p:cNvGrpSpPr/>
          <p:nvPr/>
        </p:nvGrpSpPr>
        <p:grpSpPr>
          <a:xfrm>
            <a:off x="4550347" y="1681914"/>
            <a:ext cx="6328059" cy="3119718"/>
            <a:chOff x="3539122" y="1671156"/>
            <a:chExt cx="6328059" cy="3119718"/>
          </a:xfrm>
        </p:grpSpPr>
        <p:sp>
          <p:nvSpPr>
            <p:cNvPr id="26" name="椭圆 25"/>
            <p:cNvSpPr/>
            <p:nvPr/>
          </p:nvSpPr>
          <p:spPr>
            <a:xfrm>
              <a:off x="4227757" y="4166930"/>
              <a:ext cx="774551" cy="623944"/>
            </a:xfrm>
            <a:prstGeom prst="ellipse">
              <a:avLst/>
            </a:prstGeom>
            <a:solidFill>
              <a:srgbClr val="99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4227756" y="1671156"/>
              <a:ext cx="774551" cy="62394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dirty="0"/>
            </a:p>
          </p:txBody>
        </p:sp>
        <p:sp>
          <p:nvSpPr>
            <p:cNvPr id="28" name="椭圆 27"/>
            <p:cNvSpPr/>
            <p:nvPr/>
          </p:nvSpPr>
          <p:spPr>
            <a:xfrm>
              <a:off x="4227755" y="2897528"/>
              <a:ext cx="774551" cy="623944"/>
            </a:xfrm>
            <a:prstGeom prst="ellipse">
              <a:avLst/>
            </a:prstGeom>
            <a:solidFill>
              <a:srgbClr val="B3FFA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29" name="直接箭头连接符 28"/>
            <p:cNvCxnSpPr>
              <a:endCxn id="28" idx="4"/>
            </p:cNvCxnSpPr>
            <p:nvPr/>
          </p:nvCxnSpPr>
          <p:spPr>
            <a:xfrm flipV="1">
              <a:off x="4615030" y="3521472"/>
              <a:ext cx="1" cy="6454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直接箭头连接符 29"/>
            <p:cNvCxnSpPr>
              <a:stCxn id="28" idx="0"/>
              <a:endCxn id="27" idx="4"/>
            </p:cNvCxnSpPr>
            <p:nvPr/>
          </p:nvCxnSpPr>
          <p:spPr>
            <a:xfrm flipV="1">
              <a:off x="4615031" y="2295100"/>
              <a:ext cx="1" cy="6024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p:cNvSpPr txBox="1"/>
                <p:nvPr/>
              </p:nvSpPr>
              <p:spPr>
                <a:xfrm>
                  <a:off x="4382508" y="4320713"/>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2" name="文本框 31"/>
                <p:cNvSpPr txBox="1">
                  <a:spLocks noRot="1" noChangeAspect="1" noMove="1" noResize="1" noEditPoints="1" noAdjustHandles="1" noChangeArrowheads="1" noChangeShapeType="1" noTextEdit="1"/>
                </p:cNvSpPr>
                <p:nvPr/>
              </p:nvSpPr>
              <p:spPr>
                <a:xfrm>
                  <a:off x="4382508" y="4320713"/>
                  <a:ext cx="477745"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4382508" y="3044366"/>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4382508" y="3044366"/>
                  <a:ext cx="477745"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4369808" y="1794693"/>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4" name="文本框 33"/>
                <p:cNvSpPr txBox="1">
                  <a:spLocks noRot="1" noChangeAspect="1" noMove="1" noResize="1" noEditPoints="1" noAdjustHandles="1" noChangeArrowheads="1" noChangeShapeType="1" noTextEdit="1"/>
                </p:cNvSpPr>
                <p:nvPr/>
              </p:nvSpPr>
              <p:spPr>
                <a:xfrm>
                  <a:off x="4369808" y="1794693"/>
                  <a:ext cx="477745" cy="369332"/>
                </a:xfrm>
                <a:prstGeom prst="rect">
                  <a:avLst/>
                </a:prstGeom>
                <a:blipFill rotWithShape="0">
                  <a:blip r:embed="rId5"/>
                  <a:stretch>
                    <a:fillRect/>
                  </a:stretch>
                </a:blipFill>
              </p:spPr>
              <p:txBody>
                <a:bodyPr/>
                <a:lstStyle/>
                <a:p>
                  <a:r>
                    <a:rPr lang="zh-CN" altLang="en-US">
                      <a:noFill/>
                    </a:rPr>
                    <a:t> </a:t>
                  </a:r>
                </a:p>
              </p:txBody>
            </p:sp>
          </mc:Fallback>
        </mc:AlternateContent>
        <p:sp>
          <p:nvSpPr>
            <p:cNvPr id="36" name="椭圆 35"/>
            <p:cNvSpPr/>
            <p:nvPr/>
          </p:nvSpPr>
          <p:spPr>
            <a:xfrm>
              <a:off x="5616806" y="4166930"/>
              <a:ext cx="774551" cy="623944"/>
            </a:xfrm>
            <a:prstGeom prst="ellipse">
              <a:avLst/>
            </a:prstGeom>
            <a:solidFill>
              <a:srgbClr val="99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椭圆 36"/>
            <p:cNvSpPr/>
            <p:nvPr/>
          </p:nvSpPr>
          <p:spPr>
            <a:xfrm>
              <a:off x="5616805" y="1671156"/>
              <a:ext cx="774551" cy="62394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dirty="0"/>
            </a:p>
          </p:txBody>
        </p:sp>
        <p:sp>
          <p:nvSpPr>
            <p:cNvPr id="38" name="椭圆 37"/>
            <p:cNvSpPr/>
            <p:nvPr/>
          </p:nvSpPr>
          <p:spPr>
            <a:xfrm>
              <a:off x="5616804" y="2897528"/>
              <a:ext cx="774551" cy="623944"/>
            </a:xfrm>
            <a:prstGeom prst="ellipse">
              <a:avLst/>
            </a:prstGeom>
            <a:solidFill>
              <a:srgbClr val="B3FFA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39" name="直接箭头连接符 38"/>
            <p:cNvCxnSpPr>
              <a:endCxn id="38" idx="4"/>
            </p:cNvCxnSpPr>
            <p:nvPr/>
          </p:nvCxnSpPr>
          <p:spPr>
            <a:xfrm flipV="1">
              <a:off x="6004079" y="3521472"/>
              <a:ext cx="1" cy="6454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直接箭头连接符 39"/>
            <p:cNvCxnSpPr>
              <a:stCxn id="38" idx="0"/>
              <a:endCxn id="37" idx="4"/>
            </p:cNvCxnSpPr>
            <p:nvPr/>
          </p:nvCxnSpPr>
          <p:spPr>
            <a:xfrm flipV="1">
              <a:off x="6004080" y="2295100"/>
              <a:ext cx="1" cy="6024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p:cNvSpPr txBox="1"/>
                <p:nvPr/>
              </p:nvSpPr>
              <p:spPr>
                <a:xfrm>
                  <a:off x="5771557" y="4320713"/>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771557" y="4320713"/>
                  <a:ext cx="477745" cy="36933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5758857" y="1794693"/>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43" name="文本框 42"/>
                <p:cNvSpPr txBox="1">
                  <a:spLocks noRot="1" noChangeAspect="1" noMove="1" noResize="1" noEditPoints="1" noAdjustHandles="1" noChangeArrowheads="1" noChangeShapeType="1" noTextEdit="1"/>
                </p:cNvSpPr>
                <p:nvPr/>
              </p:nvSpPr>
              <p:spPr>
                <a:xfrm>
                  <a:off x="5758857" y="1794693"/>
                  <a:ext cx="477745" cy="369332"/>
                </a:xfrm>
                <a:prstGeom prst="rect">
                  <a:avLst/>
                </a:prstGeom>
                <a:blipFill rotWithShape="0">
                  <a:blip r:embed="rId7"/>
                  <a:stretch>
                    <a:fillRect/>
                  </a:stretch>
                </a:blipFill>
              </p:spPr>
              <p:txBody>
                <a:bodyPr/>
                <a:lstStyle/>
                <a:p>
                  <a:r>
                    <a:rPr lang="zh-CN" altLang="en-US">
                      <a:noFill/>
                    </a:rPr>
                    <a:t> </a:t>
                  </a:r>
                </a:p>
              </p:txBody>
            </p:sp>
          </mc:Fallback>
        </mc:AlternateContent>
        <p:sp>
          <p:nvSpPr>
            <p:cNvPr id="45" name="椭圆 44"/>
            <p:cNvSpPr/>
            <p:nvPr/>
          </p:nvSpPr>
          <p:spPr>
            <a:xfrm>
              <a:off x="7356445" y="4166930"/>
              <a:ext cx="774551" cy="623944"/>
            </a:xfrm>
            <a:prstGeom prst="ellipse">
              <a:avLst/>
            </a:prstGeom>
            <a:solidFill>
              <a:srgbClr val="99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椭圆 45"/>
            <p:cNvSpPr/>
            <p:nvPr/>
          </p:nvSpPr>
          <p:spPr>
            <a:xfrm>
              <a:off x="7356444" y="1671156"/>
              <a:ext cx="774551" cy="62394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dirty="0"/>
            </a:p>
          </p:txBody>
        </p:sp>
        <p:sp>
          <p:nvSpPr>
            <p:cNvPr id="47" name="椭圆 46"/>
            <p:cNvSpPr/>
            <p:nvPr/>
          </p:nvSpPr>
          <p:spPr>
            <a:xfrm>
              <a:off x="7356443" y="2897528"/>
              <a:ext cx="774551" cy="623944"/>
            </a:xfrm>
            <a:prstGeom prst="ellipse">
              <a:avLst/>
            </a:prstGeom>
            <a:solidFill>
              <a:srgbClr val="B3FFA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48" name="直接箭头连接符 47"/>
            <p:cNvCxnSpPr>
              <a:endCxn id="47" idx="4"/>
            </p:cNvCxnSpPr>
            <p:nvPr/>
          </p:nvCxnSpPr>
          <p:spPr>
            <a:xfrm flipV="1">
              <a:off x="7743718" y="3521472"/>
              <a:ext cx="1" cy="6454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直接箭头连接符 48"/>
            <p:cNvCxnSpPr>
              <a:stCxn id="47" idx="0"/>
              <a:endCxn id="46" idx="4"/>
            </p:cNvCxnSpPr>
            <p:nvPr/>
          </p:nvCxnSpPr>
          <p:spPr>
            <a:xfrm flipV="1">
              <a:off x="7743719" y="2295100"/>
              <a:ext cx="1" cy="6024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1" name="文本框 50"/>
                <p:cNvSpPr txBox="1"/>
                <p:nvPr/>
              </p:nvSpPr>
              <p:spPr>
                <a:xfrm>
                  <a:off x="7511196" y="4320713"/>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51" name="文本框 50"/>
                <p:cNvSpPr txBox="1">
                  <a:spLocks noRot="1" noChangeAspect="1" noMove="1" noResize="1" noEditPoints="1" noAdjustHandles="1" noChangeArrowheads="1" noChangeShapeType="1" noTextEdit="1"/>
                </p:cNvSpPr>
                <p:nvPr/>
              </p:nvSpPr>
              <p:spPr>
                <a:xfrm>
                  <a:off x="7511196" y="4320713"/>
                  <a:ext cx="477745"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7498496" y="1794693"/>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52" name="文本框 51"/>
                <p:cNvSpPr txBox="1">
                  <a:spLocks noRot="1" noChangeAspect="1" noMove="1" noResize="1" noEditPoints="1" noAdjustHandles="1" noChangeArrowheads="1" noChangeShapeType="1" noTextEdit="1"/>
                </p:cNvSpPr>
                <p:nvPr/>
              </p:nvSpPr>
              <p:spPr>
                <a:xfrm>
                  <a:off x="7498496" y="1794693"/>
                  <a:ext cx="477745" cy="369332"/>
                </a:xfrm>
                <a:prstGeom prst="rect">
                  <a:avLst/>
                </a:prstGeom>
                <a:blipFill rotWithShape="0">
                  <a:blip r:embed="rId9"/>
                  <a:stretch>
                    <a:fillRect/>
                  </a:stretch>
                </a:blipFill>
              </p:spPr>
              <p:txBody>
                <a:bodyPr/>
                <a:lstStyle/>
                <a:p>
                  <a:r>
                    <a:rPr lang="zh-CN" altLang="en-US">
                      <a:noFill/>
                    </a:rPr>
                    <a:t> </a:t>
                  </a:r>
                </a:p>
              </p:txBody>
            </p:sp>
          </mc:Fallback>
        </mc:AlternateContent>
        <p:cxnSp>
          <p:nvCxnSpPr>
            <p:cNvPr id="55" name="直接箭头连接符 54"/>
            <p:cNvCxnSpPr>
              <a:endCxn id="28" idx="2"/>
            </p:cNvCxnSpPr>
            <p:nvPr/>
          </p:nvCxnSpPr>
          <p:spPr>
            <a:xfrm>
              <a:off x="3539122" y="3209500"/>
              <a:ext cx="688633" cy="0"/>
            </a:xfrm>
            <a:prstGeom prst="straightConnector1">
              <a:avLst/>
            </a:prstGeom>
            <a:ln>
              <a:prstDash val="sysDot"/>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59" name="文本框 58"/>
                <p:cNvSpPr txBox="1"/>
                <p:nvPr/>
              </p:nvSpPr>
              <p:spPr>
                <a:xfrm>
                  <a:off x="3626770" y="2759441"/>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59" name="文本框 58"/>
                <p:cNvSpPr txBox="1">
                  <a:spLocks noRot="1" noChangeAspect="1" noMove="1" noResize="1" noEditPoints="1" noAdjustHandles="1" noChangeArrowheads="1" noChangeShapeType="1" noTextEdit="1"/>
                </p:cNvSpPr>
                <p:nvPr/>
              </p:nvSpPr>
              <p:spPr>
                <a:xfrm>
                  <a:off x="3626770" y="2759441"/>
                  <a:ext cx="477745" cy="369332"/>
                </a:xfrm>
                <a:prstGeom prst="rect">
                  <a:avLst/>
                </a:prstGeom>
                <a:blipFill rotWithShape="0">
                  <a:blip r:embed="rId10"/>
                  <a:stretch>
                    <a:fillRect/>
                  </a:stretch>
                </a:blipFill>
              </p:spPr>
              <p:txBody>
                <a:bodyPr/>
                <a:lstStyle/>
                <a:p>
                  <a:r>
                    <a:rPr lang="zh-CN" altLang="en-US">
                      <a:noFill/>
                    </a:rPr>
                    <a:t> </a:t>
                  </a:r>
                </a:p>
              </p:txBody>
            </p:sp>
          </mc:Fallback>
        </mc:AlternateContent>
        <p:cxnSp>
          <p:nvCxnSpPr>
            <p:cNvPr id="60" name="直接箭头连接符 59"/>
            <p:cNvCxnSpPr>
              <a:stCxn id="28" idx="6"/>
              <a:endCxn id="38" idx="2"/>
            </p:cNvCxnSpPr>
            <p:nvPr/>
          </p:nvCxnSpPr>
          <p:spPr>
            <a:xfrm>
              <a:off x="5002306" y="3209500"/>
              <a:ext cx="614498" cy="0"/>
            </a:xfrm>
            <a:prstGeom prst="straightConnector1">
              <a:avLst/>
            </a:prstGeom>
            <a:ln>
              <a:prstDash val="sysDot"/>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61" name="文本框 60"/>
                <p:cNvSpPr txBox="1"/>
                <p:nvPr/>
              </p:nvSpPr>
              <p:spPr>
                <a:xfrm>
                  <a:off x="5089954" y="2759441"/>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61" name="文本框 60"/>
                <p:cNvSpPr txBox="1">
                  <a:spLocks noRot="1" noChangeAspect="1" noMove="1" noResize="1" noEditPoints="1" noAdjustHandles="1" noChangeArrowheads="1" noChangeShapeType="1" noTextEdit="1"/>
                </p:cNvSpPr>
                <p:nvPr/>
              </p:nvSpPr>
              <p:spPr>
                <a:xfrm>
                  <a:off x="5089954" y="2759441"/>
                  <a:ext cx="477745" cy="369332"/>
                </a:xfrm>
                <a:prstGeom prst="rect">
                  <a:avLst/>
                </a:prstGeom>
                <a:blipFill rotWithShape="0">
                  <a:blip r:embed="rId11"/>
                  <a:stretch>
                    <a:fillRect/>
                  </a:stretch>
                </a:blipFill>
              </p:spPr>
              <p:txBody>
                <a:bodyPr/>
                <a:lstStyle/>
                <a:p>
                  <a:r>
                    <a:rPr lang="zh-CN" altLang="en-US">
                      <a:noFill/>
                    </a:rPr>
                    <a:t> </a:t>
                  </a:r>
                </a:p>
              </p:txBody>
            </p:sp>
          </mc:Fallback>
        </mc:AlternateContent>
        <p:cxnSp>
          <p:nvCxnSpPr>
            <p:cNvPr id="64" name="直接箭头连接符 63"/>
            <p:cNvCxnSpPr>
              <a:endCxn id="47" idx="2"/>
            </p:cNvCxnSpPr>
            <p:nvPr/>
          </p:nvCxnSpPr>
          <p:spPr>
            <a:xfrm>
              <a:off x="6735596" y="3209500"/>
              <a:ext cx="620847" cy="0"/>
            </a:xfrm>
            <a:prstGeom prst="straightConnector1">
              <a:avLst/>
            </a:prstGeom>
            <a:ln>
              <a:prstDash val="sysDot"/>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65" name="文本框 64"/>
                <p:cNvSpPr txBox="1"/>
                <p:nvPr/>
              </p:nvSpPr>
              <p:spPr>
                <a:xfrm>
                  <a:off x="6840155" y="2759441"/>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65" name="文本框 64"/>
                <p:cNvSpPr txBox="1">
                  <a:spLocks noRot="1" noChangeAspect="1" noMove="1" noResize="1" noEditPoints="1" noAdjustHandles="1" noChangeArrowheads="1" noChangeShapeType="1" noTextEdit="1"/>
                </p:cNvSpPr>
                <p:nvPr/>
              </p:nvSpPr>
              <p:spPr>
                <a:xfrm>
                  <a:off x="6840155" y="2759441"/>
                  <a:ext cx="477745" cy="369332"/>
                </a:xfrm>
                <a:prstGeom prst="rect">
                  <a:avLst/>
                </a:prstGeom>
                <a:blipFill rotWithShape="0">
                  <a:blip r:embed="rId12"/>
                  <a:stretch>
                    <a:fillRect r="-256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p:cNvSpPr txBox="1"/>
                <p:nvPr/>
              </p:nvSpPr>
              <p:spPr>
                <a:xfrm>
                  <a:off x="5803748" y="3042334"/>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68" name="文本框 67"/>
                <p:cNvSpPr txBox="1">
                  <a:spLocks noRot="1" noChangeAspect="1" noMove="1" noResize="1" noEditPoints="1" noAdjustHandles="1" noChangeArrowheads="1" noChangeShapeType="1" noTextEdit="1"/>
                </p:cNvSpPr>
                <p:nvPr/>
              </p:nvSpPr>
              <p:spPr>
                <a:xfrm>
                  <a:off x="5803748" y="3042334"/>
                  <a:ext cx="477745" cy="369332"/>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7504845" y="3024834"/>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44" name="文本框 43"/>
                <p:cNvSpPr txBox="1">
                  <a:spLocks noRot="1" noChangeAspect="1" noMove="1" noResize="1" noEditPoints="1" noAdjustHandles="1" noChangeArrowheads="1" noChangeShapeType="1" noTextEdit="1"/>
                </p:cNvSpPr>
                <p:nvPr/>
              </p:nvSpPr>
              <p:spPr>
                <a:xfrm>
                  <a:off x="7504845" y="3024834"/>
                  <a:ext cx="477745" cy="369332"/>
                </a:xfrm>
                <a:prstGeom prst="rect">
                  <a:avLst/>
                </a:prstGeom>
                <a:blipFill rotWithShape="0">
                  <a:blip r:embed="rId14"/>
                  <a:stretch>
                    <a:fillRect/>
                  </a:stretch>
                </a:blipFill>
              </p:spPr>
              <p:txBody>
                <a:bodyPr/>
                <a:lstStyle/>
                <a:p>
                  <a:r>
                    <a:rPr lang="zh-CN" altLang="en-US">
                      <a:noFill/>
                    </a:rPr>
                    <a:t> </a:t>
                  </a:r>
                </a:p>
              </p:txBody>
            </p:sp>
          </mc:Fallback>
        </mc:AlternateContent>
        <p:sp>
          <p:nvSpPr>
            <p:cNvPr id="69" name="椭圆 68"/>
            <p:cNvSpPr/>
            <p:nvPr/>
          </p:nvSpPr>
          <p:spPr>
            <a:xfrm>
              <a:off x="9092630" y="4166930"/>
              <a:ext cx="774551" cy="623944"/>
            </a:xfrm>
            <a:prstGeom prst="ellipse">
              <a:avLst/>
            </a:prstGeom>
            <a:solidFill>
              <a:srgbClr val="99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椭圆 69"/>
            <p:cNvSpPr/>
            <p:nvPr/>
          </p:nvSpPr>
          <p:spPr>
            <a:xfrm>
              <a:off x="9092629" y="1671156"/>
              <a:ext cx="774551" cy="623944"/>
            </a:xfrm>
            <a:prstGeom prst="ellipse">
              <a:avLst/>
            </a:prstGeom>
            <a:solidFill>
              <a:srgbClr val="FF93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椭圆 70"/>
            <p:cNvSpPr/>
            <p:nvPr/>
          </p:nvSpPr>
          <p:spPr>
            <a:xfrm>
              <a:off x="9092628" y="2897528"/>
              <a:ext cx="774551" cy="623944"/>
            </a:xfrm>
            <a:prstGeom prst="ellipse">
              <a:avLst/>
            </a:prstGeom>
            <a:solidFill>
              <a:srgbClr val="B3FFA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72" name="直接箭头连接符 71"/>
            <p:cNvCxnSpPr>
              <a:endCxn id="71" idx="4"/>
            </p:cNvCxnSpPr>
            <p:nvPr/>
          </p:nvCxnSpPr>
          <p:spPr>
            <a:xfrm flipV="1">
              <a:off x="9479903" y="3521472"/>
              <a:ext cx="1" cy="6454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3" name="直接箭头连接符 72"/>
            <p:cNvCxnSpPr>
              <a:stCxn id="71" idx="0"/>
              <a:endCxn id="70" idx="4"/>
            </p:cNvCxnSpPr>
            <p:nvPr/>
          </p:nvCxnSpPr>
          <p:spPr>
            <a:xfrm flipV="1">
              <a:off x="9479904" y="2295100"/>
              <a:ext cx="1" cy="6024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74" name="文本框 73"/>
                <p:cNvSpPr txBox="1"/>
                <p:nvPr/>
              </p:nvSpPr>
              <p:spPr>
                <a:xfrm>
                  <a:off x="9247381" y="4320713"/>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74" name="文本框 73"/>
                <p:cNvSpPr txBox="1">
                  <a:spLocks noRot="1" noChangeAspect="1" noMove="1" noResize="1" noEditPoints="1" noAdjustHandles="1" noChangeArrowheads="1" noChangeShapeType="1" noTextEdit="1"/>
                </p:cNvSpPr>
                <p:nvPr/>
              </p:nvSpPr>
              <p:spPr>
                <a:xfrm>
                  <a:off x="9247381" y="4320713"/>
                  <a:ext cx="477745" cy="369332"/>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9234681" y="1794693"/>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75" name="文本框 74"/>
                <p:cNvSpPr txBox="1">
                  <a:spLocks noRot="1" noChangeAspect="1" noMove="1" noResize="1" noEditPoints="1" noAdjustHandles="1" noChangeArrowheads="1" noChangeShapeType="1" noTextEdit="1"/>
                </p:cNvSpPr>
                <p:nvPr/>
              </p:nvSpPr>
              <p:spPr>
                <a:xfrm>
                  <a:off x="9234681" y="1794693"/>
                  <a:ext cx="477745" cy="369332"/>
                </a:xfrm>
                <a:prstGeom prst="rect">
                  <a:avLst/>
                </a:prstGeom>
                <a:blipFill rotWithShape="0">
                  <a:blip r:embed="rId16"/>
                  <a:stretch>
                    <a:fillRect/>
                  </a:stretch>
                </a:blipFill>
              </p:spPr>
              <p:txBody>
                <a:bodyPr/>
                <a:lstStyle/>
                <a:p>
                  <a:r>
                    <a:rPr lang="zh-CN" altLang="en-US">
                      <a:noFill/>
                    </a:rPr>
                    <a:t> </a:t>
                  </a:r>
                </a:p>
              </p:txBody>
            </p:sp>
          </mc:Fallback>
        </mc:AlternateContent>
        <p:cxnSp>
          <p:nvCxnSpPr>
            <p:cNvPr id="76" name="直接箭头连接符 75"/>
            <p:cNvCxnSpPr>
              <a:endCxn id="71" idx="2"/>
            </p:cNvCxnSpPr>
            <p:nvPr/>
          </p:nvCxnSpPr>
          <p:spPr>
            <a:xfrm>
              <a:off x="8471781" y="3209500"/>
              <a:ext cx="620847" cy="0"/>
            </a:xfrm>
            <a:prstGeom prst="straightConnector1">
              <a:avLst/>
            </a:prstGeom>
            <a:ln>
              <a:prstDash val="sysDot"/>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77" name="文本框 76"/>
                <p:cNvSpPr txBox="1"/>
                <p:nvPr/>
              </p:nvSpPr>
              <p:spPr>
                <a:xfrm>
                  <a:off x="8576340" y="2759441"/>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oMath>
                    </m:oMathPara>
                  </a14:m>
                  <a:endParaRPr lang="zh-CN" altLang="en-US" dirty="0"/>
                </a:p>
              </p:txBody>
            </p:sp>
          </mc:Choice>
          <mc:Fallback xmlns="">
            <p:sp>
              <p:nvSpPr>
                <p:cNvPr id="77" name="文本框 76"/>
                <p:cNvSpPr txBox="1">
                  <a:spLocks noRot="1" noChangeAspect="1" noMove="1" noResize="1" noEditPoints="1" noAdjustHandles="1" noChangeArrowheads="1" noChangeShapeType="1" noTextEdit="1"/>
                </p:cNvSpPr>
                <p:nvPr/>
              </p:nvSpPr>
              <p:spPr>
                <a:xfrm>
                  <a:off x="8576340" y="2759441"/>
                  <a:ext cx="477745" cy="369332"/>
                </a:xfrm>
                <a:prstGeom prst="rect">
                  <a:avLst/>
                </a:prstGeom>
                <a:blipFill rotWithShape="0">
                  <a:blip r:embed="rId17"/>
                  <a:stretch>
                    <a:fillRect r="-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p:cNvSpPr txBox="1"/>
                <p:nvPr/>
              </p:nvSpPr>
              <p:spPr>
                <a:xfrm>
                  <a:off x="9241030" y="3024834"/>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78" name="文本框 77"/>
                <p:cNvSpPr txBox="1">
                  <a:spLocks noRot="1" noChangeAspect="1" noMove="1" noResize="1" noEditPoints="1" noAdjustHandles="1" noChangeArrowheads="1" noChangeShapeType="1" noTextEdit="1"/>
                </p:cNvSpPr>
                <p:nvPr/>
              </p:nvSpPr>
              <p:spPr>
                <a:xfrm>
                  <a:off x="9241030" y="3024834"/>
                  <a:ext cx="477745" cy="369332"/>
                </a:xfrm>
                <a:prstGeom prst="rect">
                  <a:avLst/>
                </a:prstGeom>
                <a:blipFill rotWithShape="0">
                  <a:blip r:embed="rId18"/>
                  <a:stretch>
                    <a:fillRect/>
                  </a:stretch>
                </a:blipFill>
              </p:spPr>
              <p:txBody>
                <a:bodyPr/>
                <a:lstStyle/>
                <a:p>
                  <a:r>
                    <a:rPr lang="zh-CN" altLang="en-US">
                      <a:noFill/>
                    </a:rPr>
                    <a:t> </a:t>
                  </a:r>
                </a:p>
              </p:txBody>
            </p:sp>
          </mc:Fallback>
        </mc:AlternateContent>
        <p:cxnSp>
          <p:nvCxnSpPr>
            <p:cNvPr id="85" name="曲线连接符 84"/>
            <p:cNvCxnSpPr/>
            <p:nvPr/>
          </p:nvCxnSpPr>
          <p:spPr>
            <a:xfrm>
              <a:off x="3692144" y="3271421"/>
              <a:ext cx="880684" cy="500102"/>
            </a:xfrm>
            <a:prstGeom prst="curvedConnector3">
              <a:avLst>
                <a:gd name="adj1" fmla="val -11075"/>
              </a:avLst>
            </a:prstGeom>
            <a:ln>
              <a:headEnd type="triangle"/>
              <a:tailEnd type="triangle"/>
            </a:ln>
          </p:spPr>
          <p:style>
            <a:lnRef idx="3">
              <a:schemeClr val="accent2"/>
            </a:lnRef>
            <a:fillRef idx="0">
              <a:schemeClr val="accent2"/>
            </a:fillRef>
            <a:effectRef idx="2">
              <a:schemeClr val="accent2"/>
            </a:effectRef>
            <a:fontRef idx="minor">
              <a:schemeClr val="tx1"/>
            </a:fontRef>
          </p:style>
        </p:cxnSp>
      </p:grpSp>
      <p:pic>
        <p:nvPicPr>
          <p:cNvPr id="98" name="Picture 10" descr="http://km.oa.com/files/photos/pictures/201408/1407200740_79.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94302" y="5457026"/>
            <a:ext cx="2398107" cy="1313804"/>
          </a:xfrm>
          <a:prstGeom prst="rect">
            <a:avLst/>
          </a:prstGeom>
          <a:noFill/>
          <a:extLst>
            <a:ext uri="{909E8E84-426E-40DD-AFC4-6F175D3DCCD1}">
              <a14:hiddenFill xmlns:a14="http://schemas.microsoft.com/office/drawing/2010/main">
                <a:solidFill>
                  <a:srgbClr val="FFFFFF"/>
                </a:solidFill>
              </a14:hiddenFill>
            </a:ext>
          </a:extLst>
        </p:spPr>
      </p:pic>
      <p:grpSp>
        <p:nvGrpSpPr>
          <p:cNvPr id="107" name="组合 106"/>
          <p:cNvGrpSpPr/>
          <p:nvPr/>
        </p:nvGrpSpPr>
        <p:grpSpPr>
          <a:xfrm>
            <a:off x="4894663" y="2547504"/>
            <a:ext cx="5011867" cy="4054177"/>
            <a:chOff x="4894663" y="2547504"/>
            <a:chExt cx="5011867" cy="4054177"/>
          </a:xfrm>
        </p:grpSpPr>
        <p:grpSp>
          <p:nvGrpSpPr>
            <p:cNvPr id="99" name="组合 98"/>
            <p:cNvGrpSpPr/>
            <p:nvPr/>
          </p:nvGrpSpPr>
          <p:grpSpPr>
            <a:xfrm>
              <a:off x="4894663" y="2547504"/>
              <a:ext cx="5011867" cy="4054177"/>
              <a:chOff x="4894663" y="2547504"/>
              <a:chExt cx="5011867" cy="4054177"/>
            </a:xfrm>
          </p:grpSpPr>
          <p:pic>
            <p:nvPicPr>
              <p:cNvPr id="24" name="图片 23"/>
              <p:cNvPicPr>
                <a:picLocks noChangeAspect="1"/>
              </p:cNvPicPr>
              <p:nvPr/>
            </p:nvPicPr>
            <p:blipFill>
              <a:blip r:embed="rId20"/>
              <a:stretch>
                <a:fillRect/>
              </a:stretch>
            </p:blipFill>
            <p:spPr>
              <a:xfrm>
                <a:off x="5796229" y="5276754"/>
                <a:ext cx="4110301" cy="525377"/>
              </a:xfrm>
              <a:prstGeom prst="rect">
                <a:avLst/>
              </a:prstGeom>
            </p:spPr>
          </p:pic>
          <p:pic>
            <p:nvPicPr>
              <p:cNvPr id="25" name="图片 24"/>
              <p:cNvPicPr>
                <a:picLocks noChangeAspect="1"/>
              </p:cNvPicPr>
              <p:nvPr/>
            </p:nvPicPr>
            <p:blipFill>
              <a:blip r:embed="rId21"/>
              <a:stretch>
                <a:fillRect/>
              </a:stretch>
            </p:blipFill>
            <p:spPr>
              <a:xfrm>
                <a:off x="5766856" y="5963586"/>
                <a:ext cx="3980952" cy="638095"/>
              </a:xfrm>
              <a:prstGeom prst="rect">
                <a:avLst/>
              </a:prstGeom>
            </p:spPr>
          </p:pic>
          <p:cxnSp>
            <p:nvCxnSpPr>
              <p:cNvPr id="90" name="直接箭头连接符 89"/>
              <p:cNvCxnSpPr/>
              <p:nvPr/>
            </p:nvCxnSpPr>
            <p:spPr>
              <a:xfrm flipH="1" flipV="1">
                <a:off x="5626256" y="3872754"/>
                <a:ext cx="1389048" cy="1608197"/>
              </a:xfrm>
              <a:prstGeom prst="straightConnector1">
                <a:avLst/>
              </a:prstGeom>
              <a:ln>
                <a:solidFill>
                  <a:srgbClr val="FF0000"/>
                </a:solidFill>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92" name="直接箭头连接符 91"/>
              <p:cNvCxnSpPr/>
              <p:nvPr/>
            </p:nvCxnSpPr>
            <p:spPr>
              <a:xfrm flipH="1" flipV="1">
                <a:off x="4894663" y="3220258"/>
                <a:ext cx="3295091" cy="2319185"/>
              </a:xfrm>
              <a:prstGeom prst="straightConnector1">
                <a:avLst/>
              </a:prstGeom>
              <a:ln>
                <a:solidFill>
                  <a:srgbClr val="FF0000"/>
                </a:solidFill>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94" name="直接箭头连接符 93"/>
              <p:cNvCxnSpPr/>
              <p:nvPr/>
            </p:nvCxnSpPr>
            <p:spPr>
              <a:xfrm flipH="1" flipV="1">
                <a:off x="5618313" y="2547504"/>
                <a:ext cx="2322394" cy="3665225"/>
              </a:xfrm>
              <a:prstGeom prst="straightConnector1">
                <a:avLst/>
              </a:prstGeom>
              <a:ln>
                <a:solidFill>
                  <a:srgbClr val="FF0000"/>
                </a:solidFill>
                <a:prstDash val="sysDot"/>
                <a:tailEnd type="triangle"/>
              </a:ln>
            </p:spPr>
            <p:style>
              <a:lnRef idx="1">
                <a:schemeClr val="accent6"/>
              </a:lnRef>
              <a:fillRef idx="0">
                <a:schemeClr val="accent6"/>
              </a:fillRef>
              <a:effectRef idx="0">
                <a:schemeClr val="accent6"/>
              </a:effectRef>
              <a:fontRef idx="minor">
                <a:schemeClr val="tx1"/>
              </a:fontRef>
            </p:style>
          </p:cxnSp>
        </p:grpSp>
        <p:cxnSp>
          <p:nvCxnSpPr>
            <p:cNvPr id="100" name="直接箭头连接符 99"/>
            <p:cNvCxnSpPr/>
            <p:nvPr/>
          </p:nvCxnSpPr>
          <p:spPr>
            <a:xfrm flipH="1" flipV="1">
              <a:off x="7023245" y="3872755"/>
              <a:ext cx="25678" cy="1616603"/>
            </a:xfrm>
            <a:prstGeom prst="straightConnector1">
              <a:avLst/>
            </a:prstGeom>
            <a:ln>
              <a:solidFill>
                <a:srgbClr val="FF0000"/>
              </a:solidFill>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01" name="直接箭头连接符 100"/>
            <p:cNvCxnSpPr/>
            <p:nvPr/>
          </p:nvCxnSpPr>
          <p:spPr>
            <a:xfrm flipH="1" flipV="1">
              <a:off x="6291653" y="3220259"/>
              <a:ext cx="1873634" cy="2269099"/>
            </a:xfrm>
            <a:prstGeom prst="straightConnector1">
              <a:avLst/>
            </a:prstGeom>
            <a:ln>
              <a:solidFill>
                <a:srgbClr val="FF0000"/>
              </a:solidFill>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02" name="直接箭头连接符 101"/>
            <p:cNvCxnSpPr/>
            <p:nvPr/>
          </p:nvCxnSpPr>
          <p:spPr>
            <a:xfrm flipH="1" flipV="1">
              <a:off x="7060542" y="2547504"/>
              <a:ext cx="885010" cy="3665226"/>
            </a:xfrm>
            <a:prstGeom prst="straightConnector1">
              <a:avLst/>
            </a:prstGeom>
            <a:ln>
              <a:solidFill>
                <a:srgbClr val="FF0000"/>
              </a:solidFill>
              <a:prstDash val="sysDot"/>
              <a:tailEnd type="triangle"/>
            </a:ln>
          </p:spPr>
          <p:style>
            <a:lnRef idx="1">
              <a:schemeClr val="accent6"/>
            </a:lnRef>
            <a:fillRef idx="0">
              <a:schemeClr val="accent6"/>
            </a:fillRef>
            <a:effectRef idx="0">
              <a:schemeClr val="accent6"/>
            </a:effectRef>
            <a:fontRef idx="minor">
              <a:schemeClr val="tx1"/>
            </a:fontRef>
          </p:style>
        </p:cxnSp>
      </p:grpSp>
      <p:grpSp>
        <p:nvGrpSpPr>
          <p:cNvPr id="114" name="组合 113"/>
          <p:cNvGrpSpPr/>
          <p:nvPr/>
        </p:nvGrpSpPr>
        <p:grpSpPr>
          <a:xfrm>
            <a:off x="301213" y="1606499"/>
            <a:ext cx="2349575" cy="3679029"/>
            <a:chOff x="301213" y="1606499"/>
            <a:chExt cx="2349575" cy="3679029"/>
          </a:xfrm>
        </p:grpSpPr>
        <p:grpSp>
          <p:nvGrpSpPr>
            <p:cNvPr id="79" name="组合 78"/>
            <p:cNvGrpSpPr/>
            <p:nvPr/>
          </p:nvGrpSpPr>
          <p:grpSpPr>
            <a:xfrm>
              <a:off x="301213" y="1606499"/>
              <a:ext cx="2349575" cy="3679029"/>
              <a:chOff x="301213" y="1606499"/>
              <a:chExt cx="2349575" cy="3679029"/>
            </a:xfrm>
          </p:grpSpPr>
          <p:sp>
            <p:nvSpPr>
              <p:cNvPr id="4" name="椭圆 3"/>
              <p:cNvSpPr/>
              <p:nvPr/>
            </p:nvSpPr>
            <p:spPr>
              <a:xfrm>
                <a:off x="1312433" y="4186462"/>
                <a:ext cx="774551" cy="623944"/>
              </a:xfrm>
              <a:prstGeom prst="ellipse">
                <a:avLst/>
              </a:prstGeom>
              <a:solidFill>
                <a:srgbClr val="99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a:off x="1312431" y="1606499"/>
                <a:ext cx="774551" cy="623944"/>
              </a:xfrm>
              <a:prstGeom prst="ellipse">
                <a:avLst/>
              </a:prstGeom>
              <a:solidFill>
                <a:srgbClr val="FF93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1312431" y="2917060"/>
                <a:ext cx="774551" cy="623944"/>
              </a:xfrm>
              <a:prstGeom prst="ellipse">
                <a:avLst/>
              </a:prstGeom>
              <a:solidFill>
                <a:srgbClr val="B3FFA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8" name="直接箭头连接符 7"/>
              <p:cNvCxnSpPr>
                <a:endCxn id="6" idx="4"/>
              </p:cNvCxnSpPr>
              <p:nvPr/>
            </p:nvCxnSpPr>
            <p:spPr>
              <a:xfrm flipV="1">
                <a:off x="1699706" y="3541004"/>
                <a:ext cx="1" cy="6454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直接箭头连接符 9"/>
              <p:cNvCxnSpPr>
                <a:stCxn id="6" idx="0"/>
                <a:endCxn id="5" idx="4"/>
              </p:cNvCxnSpPr>
              <p:nvPr/>
            </p:nvCxnSpPr>
            <p:spPr>
              <a:xfrm flipV="1">
                <a:off x="1699707" y="2230443"/>
                <a:ext cx="0" cy="6866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文本框 10"/>
              <p:cNvSpPr txBox="1"/>
              <p:nvPr/>
            </p:nvSpPr>
            <p:spPr>
              <a:xfrm>
                <a:off x="301214" y="4326311"/>
                <a:ext cx="892885" cy="369332"/>
              </a:xfrm>
              <a:prstGeom prst="rect">
                <a:avLst/>
              </a:prstGeom>
              <a:noFill/>
            </p:spPr>
            <p:txBody>
              <a:bodyPr wrap="square" rtlCol="0">
                <a:spAutoFit/>
              </a:bodyPr>
              <a:lstStyle/>
              <a:p>
                <a:r>
                  <a:rPr lang="en-US" altLang="zh-CN" dirty="0" smtClean="0"/>
                  <a:t>Input</a:t>
                </a:r>
                <a:endParaRPr lang="zh-CN" altLang="en-US" dirty="0"/>
              </a:p>
            </p:txBody>
          </p:sp>
          <p:sp>
            <p:nvSpPr>
              <p:cNvPr id="12" name="文本框 11"/>
              <p:cNvSpPr txBox="1"/>
              <p:nvPr/>
            </p:nvSpPr>
            <p:spPr>
              <a:xfrm>
                <a:off x="301214" y="1817994"/>
                <a:ext cx="892885" cy="369332"/>
              </a:xfrm>
              <a:prstGeom prst="rect">
                <a:avLst/>
              </a:prstGeom>
              <a:noFill/>
            </p:spPr>
            <p:txBody>
              <a:bodyPr wrap="square" rtlCol="0">
                <a:spAutoFit/>
              </a:bodyPr>
              <a:lstStyle/>
              <a:p>
                <a:r>
                  <a:rPr lang="en-US" altLang="zh-CN" dirty="0"/>
                  <a:t>Out</a:t>
                </a:r>
                <a:r>
                  <a:rPr lang="en-US" altLang="zh-CN" dirty="0" smtClean="0"/>
                  <a:t>put</a:t>
                </a:r>
                <a:endParaRPr lang="zh-CN" altLang="en-US" dirty="0"/>
              </a:p>
            </p:txBody>
          </p:sp>
          <p:sp>
            <p:nvSpPr>
              <p:cNvPr id="13" name="文本框 12"/>
              <p:cNvSpPr txBox="1"/>
              <p:nvPr/>
            </p:nvSpPr>
            <p:spPr>
              <a:xfrm>
                <a:off x="301213" y="3044366"/>
                <a:ext cx="892885" cy="369332"/>
              </a:xfrm>
              <a:prstGeom prst="rect">
                <a:avLst/>
              </a:prstGeom>
              <a:noFill/>
            </p:spPr>
            <p:txBody>
              <a:bodyPr wrap="square" rtlCol="0">
                <a:spAutoFit/>
              </a:bodyPr>
              <a:lstStyle/>
              <a:p>
                <a:r>
                  <a:rPr lang="en-US" altLang="zh-CN" dirty="0" smtClean="0"/>
                  <a:t>Hidden</a:t>
                </a:r>
                <a:endParaRPr lang="zh-CN" altLang="en-US" dirty="0"/>
              </a:p>
            </p:txBody>
          </p:sp>
          <p:cxnSp>
            <p:nvCxnSpPr>
              <p:cNvPr id="15" name="曲线连接符 14"/>
              <p:cNvCxnSpPr>
                <a:stCxn id="6" idx="0"/>
                <a:endCxn id="6" idx="4"/>
              </p:cNvCxnSpPr>
              <p:nvPr/>
            </p:nvCxnSpPr>
            <p:spPr>
              <a:xfrm rot="16200000" flipH="1">
                <a:off x="1387735" y="3229032"/>
                <a:ext cx="623944" cy="12700"/>
              </a:xfrm>
              <a:prstGeom prst="curvedConnector5">
                <a:avLst>
                  <a:gd name="adj1" fmla="val -36638"/>
                  <a:gd name="adj2" fmla="val 4849417"/>
                  <a:gd name="adj3" fmla="val 136638"/>
                </a:avLst>
              </a:prstGeom>
              <a:ln>
                <a:prstDash val="sysDot"/>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18" name="文本框 17"/>
                  <p:cNvSpPr txBox="1"/>
                  <p:nvPr/>
                </p:nvSpPr>
                <p:spPr>
                  <a:xfrm>
                    <a:off x="1467184" y="4340245"/>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1467184" y="4340245"/>
                    <a:ext cx="477745" cy="369332"/>
                  </a:xfrm>
                  <a:prstGeom prst="rect">
                    <a:avLst/>
                  </a:prstGeom>
                  <a:blipFill rotWithShape="0">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1467184" y="3063898"/>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1467184" y="3063898"/>
                    <a:ext cx="477745" cy="369332"/>
                  </a:xfrm>
                  <a:prstGeom prst="rect">
                    <a:avLst/>
                  </a:prstGeom>
                  <a:blipFill rotWithShape="0">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1454484" y="1814225"/>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1454484" y="1814225"/>
                    <a:ext cx="477745" cy="369332"/>
                  </a:xfrm>
                  <a:prstGeom prst="rect">
                    <a:avLst/>
                  </a:prstGeom>
                  <a:blipFill rotWithShape="0">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2109389" y="3679067"/>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2109389" y="3679067"/>
                    <a:ext cx="477745" cy="369332"/>
                  </a:xfrm>
                  <a:prstGeom prst="rect">
                    <a:avLst/>
                  </a:prstGeom>
                  <a:blipFill rotWithShape="0">
                    <a:blip r:embed="rId25"/>
                    <a:stretch>
                      <a:fillRect r="-2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902746" y="4916196"/>
                    <a:ext cx="17480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22" name="文本框 21"/>
                  <p:cNvSpPr txBox="1">
                    <a:spLocks noRot="1" noChangeAspect="1" noMove="1" noResize="1" noEditPoints="1" noAdjustHandles="1" noChangeArrowheads="1" noChangeShapeType="1" noTextEdit="1"/>
                  </p:cNvSpPr>
                  <p:nvPr/>
                </p:nvSpPr>
                <p:spPr>
                  <a:xfrm>
                    <a:off x="902746" y="4916196"/>
                    <a:ext cx="1748042" cy="369332"/>
                  </a:xfrm>
                  <a:prstGeom prst="rect">
                    <a:avLst/>
                  </a:prstGeom>
                  <a:blipFill rotWithShape="0">
                    <a:blip r:embed="rId26"/>
                    <a:stretch>
                      <a:fillRect/>
                    </a:stretch>
                  </a:blipFill>
                </p:spPr>
                <p:txBody>
                  <a:bodyPr/>
                  <a:lstStyle/>
                  <a:p>
                    <a:r>
                      <a:rPr lang="zh-CN" altLang="en-US">
                        <a:noFill/>
                      </a:rPr>
                      <a:t> </a:t>
                    </a:r>
                  </a:p>
                </p:txBody>
              </p:sp>
            </mc:Fallback>
          </mc:AlternateContent>
        </p:grpSp>
        <p:sp>
          <p:nvSpPr>
            <p:cNvPr id="110" name="圆角矩形 109"/>
            <p:cNvSpPr/>
            <p:nvPr/>
          </p:nvSpPr>
          <p:spPr>
            <a:xfrm>
              <a:off x="1503528" y="2438758"/>
              <a:ext cx="379654" cy="222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13" name="矩形 112"/>
                <p:cNvSpPr/>
                <p:nvPr/>
              </p:nvSpPr>
              <p:spPr>
                <a:xfrm>
                  <a:off x="1512577" y="2367092"/>
                  <a:ext cx="238873"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𝐻</m:t>
                            </m:r>
                          </m:e>
                          <m:sub>
                            <m:r>
                              <a:rPr lang="en-US" altLang="zh-CN" sz="1600" i="1">
                                <a:latin typeface="Cambria Math" panose="02040503050406030204" pitchFamily="18" charset="0"/>
                              </a:rPr>
                              <m:t>𝑡</m:t>
                            </m:r>
                          </m:sub>
                        </m:sSub>
                      </m:oMath>
                    </m:oMathPara>
                  </a14:m>
                  <a:endParaRPr lang="zh-CN" altLang="en-US" sz="1600" dirty="0"/>
                </a:p>
              </p:txBody>
            </p:sp>
          </mc:Choice>
          <mc:Fallback xmlns="">
            <p:sp>
              <p:nvSpPr>
                <p:cNvPr id="113" name="矩形 112"/>
                <p:cNvSpPr>
                  <a:spLocks noRot="1" noChangeAspect="1" noMove="1" noResize="1" noEditPoints="1" noAdjustHandles="1" noChangeArrowheads="1" noChangeShapeType="1" noTextEdit="1"/>
                </p:cNvSpPr>
                <p:nvPr/>
              </p:nvSpPr>
              <p:spPr>
                <a:xfrm>
                  <a:off x="1512577" y="2367092"/>
                  <a:ext cx="238873" cy="338554"/>
                </a:xfrm>
                <a:prstGeom prst="rect">
                  <a:avLst/>
                </a:prstGeom>
                <a:blipFill rotWithShape="0">
                  <a:blip r:embed="rId27"/>
                  <a:stretch>
                    <a:fillRect r="-4359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9075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深度学习模型</a:t>
            </a:r>
            <a:r>
              <a:rPr lang="en-US" altLang="zh-CN" dirty="0"/>
              <a:t>—</a:t>
            </a:r>
            <a:r>
              <a:rPr lang="en-US" altLang="zh-CN" dirty="0" smtClean="0"/>
              <a:t>RNN</a:t>
            </a:r>
            <a:endParaRPr lang="zh-CN" altLang="en-US" dirty="0"/>
          </a:p>
        </p:txBody>
      </p:sp>
      <p:pic>
        <p:nvPicPr>
          <p:cNvPr id="4" name="图片 3"/>
          <p:cNvPicPr>
            <a:picLocks noChangeAspect="1"/>
          </p:cNvPicPr>
          <p:nvPr/>
        </p:nvPicPr>
        <p:blipFill>
          <a:blip r:embed="rId2"/>
          <a:stretch>
            <a:fillRect/>
          </a:stretch>
        </p:blipFill>
        <p:spPr>
          <a:xfrm>
            <a:off x="391778" y="2360273"/>
            <a:ext cx="5209524" cy="3800000"/>
          </a:xfrm>
          <a:prstGeom prst="rect">
            <a:avLst/>
          </a:prstGeom>
        </p:spPr>
      </p:pic>
      <p:pic>
        <p:nvPicPr>
          <p:cNvPr id="5" name="图片 4"/>
          <p:cNvPicPr>
            <a:picLocks noChangeAspect="1"/>
          </p:cNvPicPr>
          <p:nvPr/>
        </p:nvPicPr>
        <p:blipFill>
          <a:blip r:embed="rId3"/>
          <a:stretch>
            <a:fillRect/>
          </a:stretch>
        </p:blipFill>
        <p:spPr>
          <a:xfrm>
            <a:off x="5830095" y="2212654"/>
            <a:ext cx="6361905" cy="4095238"/>
          </a:xfrm>
          <a:prstGeom prst="rect">
            <a:avLst/>
          </a:prstGeom>
        </p:spPr>
      </p:pic>
    </p:spTree>
    <p:extLst>
      <p:ext uri="{BB962C8B-B14F-4D97-AF65-F5344CB8AC3E}">
        <p14:creationId xmlns:p14="http://schemas.microsoft.com/office/powerpoint/2010/main" val="195248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人脑视觉 </a:t>
            </a:r>
            <a:r>
              <a:rPr lang="en-US" altLang="zh-CN" dirty="0" smtClean="0"/>
              <a:t>1</a:t>
            </a:r>
            <a:endParaRPr lang="zh-CN" altLang="en-US" dirty="0"/>
          </a:p>
        </p:txBody>
      </p:sp>
      <p:sp>
        <p:nvSpPr>
          <p:cNvPr id="3" name="内容占位符 2"/>
          <p:cNvSpPr>
            <a:spLocks noGrp="1"/>
          </p:cNvSpPr>
          <p:nvPr>
            <p:ph idx="1"/>
          </p:nvPr>
        </p:nvSpPr>
        <p:spPr>
          <a:xfrm>
            <a:off x="838200" y="1825625"/>
            <a:ext cx="7906966" cy="4351338"/>
          </a:xfrm>
        </p:spPr>
        <p:txBody>
          <a:bodyPr>
            <a:normAutofit/>
          </a:bodyPr>
          <a:lstStyle/>
          <a:p>
            <a:r>
              <a:rPr lang="zh-CN" altLang="en-US" dirty="0" smtClean="0"/>
              <a:t>神经元特性</a:t>
            </a:r>
            <a:endParaRPr lang="en-US" altLang="zh-CN" dirty="0" smtClean="0"/>
          </a:p>
          <a:p>
            <a:pPr lvl="1"/>
            <a:r>
              <a:rPr lang="zh-CN" altLang="en-US" dirty="0" smtClean="0"/>
              <a:t>神经元是相互连接</a:t>
            </a:r>
            <a:endParaRPr lang="en-US" altLang="zh-CN" dirty="0" smtClean="0"/>
          </a:p>
          <a:p>
            <a:pPr lvl="1"/>
            <a:r>
              <a:rPr lang="zh-CN" altLang="en-US" dirty="0" smtClean="0"/>
              <a:t>神经元工作方式是“兴奋”和“抑制”</a:t>
            </a:r>
            <a:endParaRPr lang="en-US" altLang="zh-CN" dirty="0" smtClean="0"/>
          </a:p>
          <a:p>
            <a:pPr lvl="1"/>
            <a:r>
              <a:rPr lang="zh-CN" altLang="en-US" dirty="0" smtClean="0"/>
              <a:t>神经元相互连接的强度是变化的</a:t>
            </a:r>
            <a:endParaRPr lang="en-US" altLang="zh-CN" dirty="0" smtClean="0"/>
          </a:p>
          <a:p>
            <a:r>
              <a:rPr lang="zh-CN" altLang="en-US" dirty="0" smtClean="0"/>
              <a:t>人</a:t>
            </a:r>
            <a:r>
              <a:rPr lang="zh-CN" altLang="en-US" dirty="0"/>
              <a:t>的视觉系统的信息处理是分级</a:t>
            </a:r>
            <a:r>
              <a:rPr lang="zh-CN" altLang="en-US" dirty="0" smtClean="0"/>
              <a:t>的</a:t>
            </a:r>
            <a:endParaRPr lang="en-US" altLang="zh-CN" dirty="0" smtClean="0"/>
          </a:p>
          <a:p>
            <a:pPr lvl="1"/>
            <a:r>
              <a:rPr lang="en-US" altLang="zh-CN" dirty="0" smtClean="0"/>
              <a:t>V1</a:t>
            </a:r>
            <a:r>
              <a:rPr lang="zh-CN" altLang="en-US" dirty="0"/>
              <a:t>区提取边缘特征</a:t>
            </a:r>
            <a:r>
              <a:rPr lang="zh-CN" altLang="en-US" dirty="0" smtClean="0"/>
              <a:t>，到</a:t>
            </a:r>
            <a:r>
              <a:rPr lang="en-US" altLang="zh-CN" dirty="0"/>
              <a:t>V2</a:t>
            </a:r>
            <a:r>
              <a:rPr lang="zh-CN" altLang="en-US" dirty="0"/>
              <a:t>区的形状或者目标的部分等，再到更高层，整个目标、目标的行为</a:t>
            </a:r>
            <a:r>
              <a:rPr lang="zh-CN" altLang="en-US" dirty="0" smtClean="0"/>
              <a:t>等</a:t>
            </a:r>
            <a:endParaRPr lang="en-US" altLang="zh-CN" dirty="0" smtClean="0"/>
          </a:p>
          <a:p>
            <a:pPr lvl="1"/>
            <a:r>
              <a:rPr lang="zh-CN" altLang="en-US" dirty="0" smtClean="0"/>
              <a:t>高层</a:t>
            </a:r>
            <a:r>
              <a:rPr lang="zh-CN" altLang="en-US" dirty="0"/>
              <a:t>的特征是低层特征的组合，从低层到高层的特征表示越来越抽象，越来越能表现语义或者</a:t>
            </a:r>
            <a:r>
              <a:rPr lang="zh-CN" altLang="en-US" dirty="0" smtClean="0"/>
              <a:t>意图</a:t>
            </a:r>
            <a:endParaRPr lang="en-US" altLang="zh-CN" dirty="0" smtClean="0"/>
          </a:p>
          <a:p>
            <a:pPr lvl="1"/>
            <a:r>
              <a:rPr lang="zh-CN" altLang="en-US" dirty="0" smtClean="0"/>
              <a:t>抽象</a:t>
            </a:r>
            <a:r>
              <a:rPr lang="zh-CN" altLang="en-US" dirty="0"/>
              <a:t>层面越高，存在的可能</a:t>
            </a:r>
            <a:r>
              <a:rPr lang="zh-CN" altLang="en-US" dirty="0" smtClean="0"/>
              <a:t>猜测越</a:t>
            </a:r>
            <a:r>
              <a:rPr lang="zh-CN" altLang="en-US" dirty="0"/>
              <a:t>少</a:t>
            </a:r>
            <a:r>
              <a:rPr lang="zh-CN" altLang="en-US" dirty="0" smtClean="0"/>
              <a:t>，越</a:t>
            </a:r>
            <a:r>
              <a:rPr lang="zh-CN" altLang="en-US" dirty="0"/>
              <a:t>利于分类</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5250" y="2526727"/>
            <a:ext cx="3000781" cy="224955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6780" y="365125"/>
            <a:ext cx="3041413" cy="2161602"/>
          </a:xfrm>
          <a:prstGeom prst="rect">
            <a:avLst/>
          </a:prstGeom>
        </p:spPr>
      </p:pic>
      <p:pic>
        <p:nvPicPr>
          <p:cNvPr id="3074" name="Picture 2" descr="http://km.oa.com/files/photos/pictures/201408/1407200868_1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25418" y="4884194"/>
            <a:ext cx="3603638" cy="1960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4924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RNN</a:t>
            </a:r>
            <a:r>
              <a:rPr lang="zh-CN" altLang="en-US" dirty="0" smtClean="0"/>
              <a:t>神经元变种</a:t>
            </a:r>
            <a:r>
              <a:rPr lang="en-US" altLang="zh-CN" dirty="0" smtClean="0"/>
              <a:t>LSTM</a:t>
            </a:r>
            <a:endParaRPr lang="zh-CN" altLang="en-US" dirty="0"/>
          </a:p>
        </p:txBody>
      </p:sp>
      <p:sp>
        <p:nvSpPr>
          <p:cNvPr id="17" name="燕尾形箭头 16"/>
          <p:cNvSpPr/>
          <p:nvPr/>
        </p:nvSpPr>
        <p:spPr>
          <a:xfrm>
            <a:off x="1208577" y="3506355"/>
            <a:ext cx="1179622" cy="532076"/>
          </a:xfrm>
          <a:prstGeom prst="notchedRightArrow">
            <a:avLst/>
          </a:prstGeom>
          <a:gradFill flip="none" rotWithShape="1">
            <a:gsLst>
              <a:gs pos="0">
                <a:schemeClr val="accent6">
                  <a:lumMod val="20000"/>
                  <a:lumOff val="80000"/>
                </a:schemeClr>
              </a:gs>
              <a:gs pos="74000">
                <a:schemeClr val="accent6">
                  <a:lumMod val="60000"/>
                  <a:lumOff val="40000"/>
                </a:schemeClr>
              </a:gs>
              <a:gs pos="83000">
                <a:schemeClr val="accent6">
                  <a:lumMod val="60000"/>
                  <a:lumOff val="40000"/>
                </a:schemeClr>
              </a:gs>
              <a:gs pos="100000">
                <a:schemeClr val="accent6">
                  <a:lumMod val="75000"/>
                </a:schemeClr>
              </a:gs>
            </a:gsLst>
            <a:lin ang="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nvGrpSpPr>
          <p:cNvPr id="24" name="组合 23"/>
          <p:cNvGrpSpPr/>
          <p:nvPr/>
        </p:nvGrpSpPr>
        <p:grpSpPr>
          <a:xfrm>
            <a:off x="450923" y="1971674"/>
            <a:ext cx="774553" cy="3384997"/>
            <a:chOff x="450923" y="1971674"/>
            <a:chExt cx="774553" cy="3384997"/>
          </a:xfrm>
        </p:grpSpPr>
        <p:grpSp>
          <p:nvGrpSpPr>
            <p:cNvPr id="4" name="组合 3"/>
            <p:cNvGrpSpPr/>
            <p:nvPr/>
          </p:nvGrpSpPr>
          <p:grpSpPr>
            <a:xfrm>
              <a:off x="450923" y="1971674"/>
              <a:ext cx="774553" cy="3384997"/>
              <a:chOff x="1312431" y="1425409"/>
              <a:chExt cx="774553" cy="3384997"/>
            </a:xfrm>
          </p:grpSpPr>
          <p:sp>
            <p:nvSpPr>
              <p:cNvPr id="5" name="椭圆 4"/>
              <p:cNvSpPr/>
              <p:nvPr/>
            </p:nvSpPr>
            <p:spPr>
              <a:xfrm>
                <a:off x="1312433" y="4186462"/>
                <a:ext cx="774551" cy="623944"/>
              </a:xfrm>
              <a:prstGeom prst="ellipse">
                <a:avLst/>
              </a:prstGeom>
              <a:solidFill>
                <a:srgbClr val="99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1312432" y="1425409"/>
                <a:ext cx="774551" cy="612997"/>
              </a:xfrm>
              <a:prstGeom prst="ellipse">
                <a:avLst/>
              </a:prstGeom>
              <a:solidFill>
                <a:srgbClr val="FF93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p:cNvSpPr/>
              <p:nvPr/>
            </p:nvSpPr>
            <p:spPr>
              <a:xfrm>
                <a:off x="1312431" y="2917060"/>
                <a:ext cx="774551" cy="623944"/>
              </a:xfrm>
              <a:prstGeom prst="ellipse">
                <a:avLst/>
              </a:prstGeom>
              <a:solidFill>
                <a:srgbClr val="B3FFA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8" name="直接箭头连接符 7"/>
              <p:cNvCxnSpPr>
                <a:endCxn id="7" idx="4"/>
              </p:cNvCxnSpPr>
              <p:nvPr/>
            </p:nvCxnSpPr>
            <p:spPr>
              <a:xfrm flipV="1">
                <a:off x="1699706" y="3541004"/>
                <a:ext cx="1" cy="6454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直接箭头连接符 8"/>
              <p:cNvCxnSpPr>
                <a:stCxn id="7" idx="0"/>
                <a:endCxn id="6" idx="4"/>
              </p:cNvCxnSpPr>
              <p:nvPr/>
            </p:nvCxnSpPr>
            <p:spPr>
              <a:xfrm flipV="1">
                <a:off x="1699707" y="2038406"/>
                <a:ext cx="1" cy="87865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曲线连接符 9"/>
              <p:cNvCxnSpPr>
                <a:stCxn id="7" idx="0"/>
                <a:endCxn id="7" idx="4"/>
              </p:cNvCxnSpPr>
              <p:nvPr/>
            </p:nvCxnSpPr>
            <p:spPr>
              <a:xfrm rot="16200000" flipH="1">
                <a:off x="1387735" y="3229032"/>
                <a:ext cx="623944" cy="12700"/>
              </a:xfrm>
              <a:prstGeom prst="curvedConnector5">
                <a:avLst>
                  <a:gd name="adj1" fmla="val -36638"/>
                  <a:gd name="adj2" fmla="val 4849417"/>
                  <a:gd name="adj3" fmla="val 136638"/>
                </a:avLst>
              </a:prstGeom>
              <a:ln>
                <a:prstDash val="sysDot"/>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67184" y="4340245"/>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467184" y="4340245"/>
                    <a:ext cx="477745"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467184" y="3063898"/>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467184" y="3063898"/>
                    <a:ext cx="477745"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454484" y="1538000"/>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454484" y="1538000"/>
                    <a:ext cx="477745" cy="369332"/>
                  </a:xfrm>
                  <a:prstGeom prst="rect">
                    <a:avLst/>
                  </a:prstGeom>
                  <a:blipFill rotWithShape="0">
                    <a:blip r:embed="rId5"/>
                    <a:stretch>
                      <a:fillRect/>
                    </a:stretch>
                  </a:blipFill>
                </p:spPr>
                <p:txBody>
                  <a:bodyPr/>
                  <a:lstStyle/>
                  <a:p>
                    <a:r>
                      <a:rPr lang="zh-CN" altLang="en-US">
                        <a:noFill/>
                      </a:rPr>
                      <a:t> </a:t>
                    </a:r>
                  </a:p>
                </p:txBody>
              </p:sp>
            </mc:Fallback>
          </mc:AlternateContent>
        </p:grpSp>
        <p:sp>
          <p:nvSpPr>
            <p:cNvPr id="25" name="圆角矩形 24"/>
            <p:cNvSpPr/>
            <p:nvPr/>
          </p:nvSpPr>
          <p:spPr>
            <a:xfrm>
              <a:off x="662826" y="2876833"/>
              <a:ext cx="379654" cy="222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mc:AlternateContent xmlns:mc="http://schemas.openxmlformats.org/markup-compatibility/2006" xmlns:a14="http://schemas.microsoft.com/office/drawing/2010/main">
          <mc:Choice Requires="a14">
            <p:sp>
              <p:nvSpPr>
                <p:cNvPr id="26" name="矩形 25"/>
                <p:cNvSpPr/>
                <p:nvPr/>
              </p:nvSpPr>
              <p:spPr>
                <a:xfrm>
                  <a:off x="671875" y="2805167"/>
                  <a:ext cx="238873"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𝐻</m:t>
                            </m:r>
                          </m:e>
                          <m:sub>
                            <m:r>
                              <a:rPr lang="en-US" altLang="zh-CN" sz="1600" i="1">
                                <a:latin typeface="Cambria Math" panose="02040503050406030204" pitchFamily="18" charset="0"/>
                              </a:rPr>
                              <m:t>𝑡</m:t>
                            </m:r>
                          </m:sub>
                        </m:sSub>
                      </m:oMath>
                    </m:oMathPara>
                  </a14:m>
                  <a:endParaRPr lang="zh-CN" altLang="en-US" sz="1600" dirty="0"/>
                </a:p>
              </p:txBody>
            </p:sp>
          </mc:Choice>
          <mc:Fallback xmlns="">
            <p:sp>
              <p:nvSpPr>
                <p:cNvPr id="26" name="矩形 25"/>
                <p:cNvSpPr>
                  <a:spLocks noRot="1" noChangeAspect="1" noMove="1" noResize="1" noEditPoints="1" noAdjustHandles="1" noChangeArrowheads="1" noChangeShapeType="1" noTextEdit="1"/>
                </p:cNvSpPr>
                <p:nvPr/>
              </p:nvSpPr>
              <p:spPr>
                <a:xfrm>
                  <a:off x="671875" y="2805167"/>
                  <a:ext cx="238873" cy="338554"/>
                </a:xfrm>
                <a:prstGeom prst="rect">
                  <a:avLst/>
                </a:prstGeom>
                <a:blipFill rotWithShape="0">
                  <a:blip r:embed="rId6"/>
                  <a:stretch>
                    <a:fillRect r="-43590"/>
                  </a:stretch>
                </a:blipFill>
              </p:spPr>
              <p:txBody>
                <a:bodyPr/>
                <a:lstStyle/>
                <a:p>
                  <a:r>
                    <a:rPr lang="zh-CN" altLang="en-US">
                      <a:noFill/>
                    </a:rPr>
                    <a:t> </a:t>
                  </a:r>
                </a:p>
              </p:txBody>
            </p:sp>
          </mc:Fallback>
        </mc:AlternateContent>
      </p:grpSp>
      <p:grpSp>
        <p:nvGrpSpPr>
          <p:cNvPr id="126" name="组合 125"/>
          <p:cNvGrpSpPr/>
          <p:nvPr/>
        </p:nvGrpSpPr>
        <p:grpSpPr>
          <a:xfrm>
            <a:off x="2513355" y="1530956"/>
            <a:ext cx="4745484" cy="4158414"/>
            <a:chOff x="6735724" y="1957977"/>
            <a:chExt cx="4745484" cy="4158414"/>
          </a:xfrm>
        </p:grpSpPr>
        <p:grpSp>
          <p:nvGrpSpPr>
            <p:cNvPr id="127" name="组合 126"/>
            <p:cNvGrpSpPr/>
            <p:nvPr/>
          </p:nvGrpSpPr>
          <p:grpSpPr>
            <a:xfrm>
              <a:off x="6735724" y="1957977"/>
              <a:ext cx="4745484" cy="4158414"/>
              <a:chOff x="6735724" y="1957977"/>
              <a:chExt cx="4745484" cy="4158414"/>
            </a:xfrm>
          </p:grpSpPr>
          <p:grpSp>
            <p:nvGrpSpPr>
              <p:cNvPr id="129" name="组合 128"/>
              <p:cNvGrpSpPr/>
              <p:nvPr/>
            </p:nvGrpSpPr>
            <p:grpSpPr>
              <a:xfrm>
                <a:off x="6735724" y="1957977"/>
                <a:ext cx="4745484" cy="4158414"/>
                <a:chOff x="6735724" y="1957977"/>
                <a:chExt cx="4745484" cy="4158414"/>
              </a:xfrm>
            </p:grpSpPr>
            <p:sp>
              <p:nvSpPr>
                <p:cNvPr id="134" name="圆角矩形 133"/>
                <p:cNvSpPr/>
                <p:nvPr/>
              </p:nvSpPr>
              <p:spPr>
                <a:xfrm>
                  <a:off x="7810499" y="2708159"/>
                  <a:ext cx="2451719" cy="2568692"/>
                </a:xfrm>
                <a:prstGeom prst="roundRect">
                  <a:avLst>
                    <a:gd name="adj" fmla="val 3823"/>
                  </a:avLst>
                </a:prstGeom>
                <a:solidFill>
                  <a:schemeClr val="accent2">
                    <a:lumMod val="20000"/>
                    <a:lumOff val="80000"/>
                  </a:schemeClr>
                </a:solidFill>
                <a:ln>
                  <a:solidFill>
                    <a:schemeClr val="accent2">
                      <a:lumMod val="40000"/>
                      <a:lumOff val="60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5" name="等腰三角形 134"/>
                <p:cNvSpPr/>
                <p:nvPr/>
              </p:nvSpPr>
              <p:spPr>
                <a:xfrm>
                  <a:off x="8818435" y="3438737"/>
                  <a:ext cx="475583" cy="39003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6" name="流程图: 联系 135"/>
                <p:cNvSpPr/>
                <p:nvPr/>
              </p:nvSpPr>
              <p:spPr>
                <a:xfrm>
                  <a:off x="8728435" y="4326382"/>
                  <a:ext cx="180000" cy="180000"/>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X</a:t>
                  </a:r>
                  <a:endParaRPr lang="zh-CN" altLang="en-US" dirty="0"/>
                </a:p>
              </p:txBody>
            </p:sp>
            <p:grpSp>
              <p:nvGrpSpPr>
                <p:cNvPr id="137" name="组合 136"/>
                <p:cNvGrpSpPr/>
                <p:nvPr/>
              </p:nvGrpSpPr>
              <p:grpSpPr>
                <a:xfrm>
                  <a:off x="7007324" y="4059793"/>
                  <a:ext cx="1531390" cy="1032405"/>
                  <a:chOff x="7007324" y="4059793"/>
                  <a:chExt cx="1531390" cy="1032405"/>
                </a:xfrm>
              </p:grpSpPr>
              <p:sp>
                <p:nvSpPr>
                  <p:cNvPr id="217" name="流程图: 联系 216"/>
                  <p:cNvSpPr/>
                  <p:nvPr/>
                </p:nvSpPr>
                <p:spPr>
                  <a:xfrm>
                    <a:off x="8173018" y="4436322"/>
                    <a:ext cx="342900" cy="342000"/>
                  </a:xfrm>
                  <a:prstGeom prst="flowChartConnector">
                    <a:avLst/>
                  </a:prstGeom>
                  <a:solidFill>
                    <a:srgbClr val="F294F3"/>
                  </a:solidFill>
                  <a:ln>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8" name="组合 217"/>
                  <p:cNvGrpSpPr/>
                  <p:nvPr/>
                </p:nvGrpSpPr>
                <p:grpSpPr>
                  <a:xfrm>
                    <a:off x="7020837" y="4150715"/>
                    <a:ext cx="896859" cy="916995"/>
                    <a:chOff x="7020837" y="4150715"/>
                    <a:chExt cx="896859" cy="916995"/>
                  </a:xfrm>
                </p:grpSpPr>
                <p:sp>
                  <p:nvSpPr>
                    <p:cNvPr id="224" name="流程图: 联系 223"/>
                    <p:cNvSpPr/>
                    <p:nvPr/>
                  </p:nvSpPr>
                  <p:spPr>
                    <a:xfrm>
                      <a:off x="7737696" y="4519862"/>
                      <a:ext cx="180000" cy="18000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endParaRPr lang="zh-CN" altLang="en-US" dirty="0"/>
                    </a:p>
                  </p:txBody>
                </p:sp>
                <p:sp>
                  <p:nvSpPr>
                    <p:cNvPr id="225" name="矩形 224"/>
                    <p:cNvSpPr/>
                    <p:nvPr/>
                  </p:nvSpPr>
                  <p:spPr>
                    <a:xfrm flipH="1">
                      <a:off x="7210565" y="4150715"/>
                      <a:ext cx="309562" cy="26173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6" name="矩形 225"/>
                    <p:cNvSpPr/>
                    <p:nvPr/>
                  </p:nvSpPr>
                  <p:spPr>
                    <a:xfrm flipH="1">
                      <a:off x="7020837" y="4476455"/>
                      <a:ext cx="499290" cy="26173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7" name="矩形 226"/>
                    <p:cNvSpPr/>
                    <p:nvPr/>
                  </p:nvSpPr>
                  <p:spPr>
                    <a:xfrm>
                      <a:off x="7210565" y="4805975"/>
                      <a:ext cx="309562" cy="261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8" name="曲线连接符 227"/>
                    <p:cNvCxnSpPr>
                      <a:stCxn id="227" idx="3"/>
                      <a:endCxn id="224" idx="2"/>
                    </p:cNvCxnSpPr>
                    <p:nvPr/>
                  </p:nvCxnSpPr>
                  <p:spPr>
                    <a:xfrm flipV="1">
                      <a:off x="7520127" y="4609862"/>
                      <a:ext cx="217569" cy="326981"/>
                    </a:xfrm>
                    <a:prstGeom prst="curvedConnector3">
                      <a:avLst>
                        <a:gd name="adj1" fmla="val 50000"/>
                      </a:avLst>
                    </a:prstGeom>
                    <a:ln w="12700">
                      <a:solidFill>
                        <a:srgbClr val="9999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9" name="曲线连接符 228"/>
                    <p:cNvCxnSpPr>
                      <a:stCxn id="226" idx="1"/>
                      <a:endCxn id="224" idx="2"/>
                    </p:cNvCxnSpPr>
                    <p:nvPr/>
                  </p:nvCxnSpPr>
                  <p:spPr>
                    <a:xfrm>
                      <a:off x="7520127" y="4607323"/>
                      <a:ext cx="217569" cy="2539"/>
                    </a:xfrm>
                    <a:prstGeom prst="curvedConnector3">
                      <a:avLst>
                        <a:gd name="adj1" fmla="val 50000"/>
                      </a:avLst>
                    </a:prstGeom>
                    <a:ln w="12700">
                      <a:solidFill>
                        <a:srgbClr val="9999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0" name="曲线连接符 229"/>
                    <p:cNvCxnSpPr>
                      <a:stCxn id="225" idx="1"/>
                      <a:endCxn id="224" idx="2"/>
                    </p:cNvCxnSpPr>
                    <p:nvPr/>
                  </p:nvCxnSpPr>
                  <p:spPr>
                    <a:xfrm>
                      <a:off x="7520127" y="4281583"/>
                      <a:ext cx="217569" cy="328279"/>
                    </a:xfrm>
                    <a:prstGeom prst="curvedConnector3">
                      <a:avLst>
                        <a:gd name="adj1" fmla="val 50000"/>
                      </a:avLst>
                    </a:prstGeom>
                    <a:ln w="12700">
                      <a:solidFill>
                        <a:srgbClr val="9999FF"/>
                      </a:solidFill>
                      <a:prstDash val="sysDot"/>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9" name="文本框 218"/>
                      <p:cNvSpPr txBox="1"/>
                      <p:nvPr/>
                    </p:nvSpPr>
                    <p:spPr>
                      <a:xfrm>
                        <a:off x="7172069" y="4059793"/>
                        <a:ext cx="2857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219" name="文本框 218"/>
                      <p:cNvSpPr txBox="1">
                        <a:spLocks noRot="1" noChangeAspect="1" noMove="1" noResize="1" noEditPoints="1" noAdjustHandles="1" noChangeArrowheads="1" noChangeShapeType="1" noTextEdit="1"/>
                      </p:cNvSpPr>
                      <p:nvPr/>
                    </p:nvSpPr>
                    <p:spPr>
                      <a:xfrm>
                        <a:off x="7172069" y="4059793"/>
                        <a:ext cx="285750" cy="369332"/>
                      </a:xfrm>
                      <a:prstGeom prst="rect">
                        <a:avLst/>
                      </a:prstGeom>
                      <a:blipFill rotWithShape="0">
                        <a:blip r:embed="rId7"/>
                        <a:stretch>
                          <a:fillRect r="-191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0" name="文本框 219"/>
                      <p:cNvSpPr txBox="1"/>
                      <p:nvPr/>
                    </p:nvSpPr>
                    <p:spPr>
                      <a:xfrm>
                        <a:off x="7007324" y="4393346"/>
                        <a:ext cx="4608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220" name="文本框 219"/>
                      <p:cNvSpPr txBox="1">
                        <a:spLocks noRot="1" noChangeAspect="1" noMove="1" noResize="1" noEditPoints="1" noAdjustHandles="1" noChangeArrowheads="1" noChangeShapeType="1" noTextEdit="1"/>
                      </p:cNvSpPr>
                      <p:nvPr/>
                    </p:nvSpPr>
                    <p:spPr>
                      <a:xfrm>
                        <a:off x="7007324" y="4393346"/>
                        <a:ext cx="460884" cy="369332"/>
                      </a:xfrm>
                      <a:prstGeom prst="rect">
                        <a:avLst/>
                      </a:prstGeom>
                      <a:blipFill rotWithShape="0">
                        <a:blip r:embed="rId8"/>
                        <a:stretch>
                          <a:fillRect r="-2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1" name="文本框 220"/>
                      <p:cNvSpPr txBox="1"/>
                      <p:nvPr/>
                    </p:nvSpPr>
                    <p:spPr>
                      <a:xfrm>
                        <a:off x="7212291" y="4722866"/>
                        <a:ext cx="2857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221" name="文本框 220"/>
                      <p:cNvSpPr txBox="1">
                        <a:spLocks noRot="1" noChangeAspect="1" noMove="1" noResize="1" noEditPoints="1" noAdjustHandles="1" noChangeArrowheads="1" noChangeShapeType="1" noTextEdit="1"/>
                      </p:cNvSpPr>
                      <p:nvPr/>
                    </p:nvSpPr>
                    <p:spPr>
                      <a:xfrm>
                        <a:off x="7212291" y="4722866"/>
                        <a:ext cx="285750" cy="369332"/>
                      </a:xfrm>
                      <a:prstGeom prst="rect">
                        <a:avLst/>
                      </a:prstGeom>
                      <a:blipFill rotWithShape="0">
                        <a:blip r:embed="rId9"/>
                        <a:stretch>
                          <a:fillRect r="-17021" b="-1667"/>
                        </a:stretch>
                      </a:blipFill>
                    </p:spPr>
                    <p:txBody>
                      <a:bodyPr/>
                      <a:lstStyle/>
                      <a:p>
                        <a:r>
                          <a:rPr lang="zh-CN" altLang="en-US">
                            <a:noFill/>
                          </a:rPr>
                          <a:t> </a:t>
                        </a:r>
                      </a:p>
                    </p:txBody>
                  </p:sp>
                </mc:Fallback>
              </mc:AlternateContent>
              <p:cxnSp>
                <p:nvCxnSpPr>
                  <p:cNvPr id="222" name="直接箭头连接符 221"/>
                  <p:cNvCxnSpPr>
                    <a:stCxn id="224" idx="6"/>
                    <a:endCxn id="217" idx="2"/>
                  </p:cNvCxnSpPr>
                  <p:nvPr/>
                </p:nvCxnSpPr>
                <p:spPr>
                  <a:xfrm flipV="1">
                    <a:off x="7917696" y="4607322"/>
                    <a:ext cx="255322" cy="2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3" name="文本框 222"/>
                      <p:cNvSpPr txBox="1"/>
                      <p:nvPr/>
                    </p:nvSpPr>
                    <p:spPr>
                      <a:xfrm>
                        <a:off x="8160854" y="4393346"/>
                        <a:ext cx="3778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𝜎</m:t>
                              </m:r>
                            </m:oMath>
                          </m:oMathPara>
                        </a14:m>
                        <a:endParaRPr lang="zh-CN" altLang="en-US" dirty="0"/>
                      </a:p>
                    </p:txBody>
                  </p:sp>
                </mc:Choice>
                <mc:Fallback xmlns="">
                  <p:sp>
                    <p:nvSpPr>
                      <p:cNvPr id="223" name="文本框 222"/>
                      <p:cNvSpPr txBox="1">
                        <a:spLocks noRot="1" noChangeAspect="1" noMove="1" noResize="1" noEditPoints="1" noAdjustHandles="1" noChangeArrowheads="1" noChangeShapeType="1" noTextEdit="1"/>
                      </p:cNvSpPr>
                      <p:nvPr/>
                    </p:nvSpPr>
                    <p:spPr>
                      <a:xfrm>
                        <a:off x="8160854" y="4393346"/>
                        <a:ext cx="377860" cy="369332"/>
                      </a:xfrm>
                      <a:prstGeom prst="rect">
                        <a:avLst/>
                      </a:prstGeom>
                      <a:blipFill rotWithShape="0">
                        <a:blip r:embed="rId10"/>
                        <a:stretch>
                          <a:fillRect/>
                        </a:stretch>
                      </a:blipFill>
                    </p:spPr>
                    <p:txBody>
                      <a:bodyPr/>
                      <a:lstStyle/>
                      <a:p>
                        <a:r>
                          <a:rPr lang="zh-CN" altLang="en-US">
                            <a:noFill/>
                          </a:rPr>
                          <a:t> </a:t>
                        </a:r>
                      </a:p>
                    </p:txBody>
                  </p:sp>
                </mc:Fallback>
              </mc:AlternateContent>
            </p:grpSp>
            <p:grpSp>
              <p:nvGrpSpPr>
                <p:cNvPr id="138" name="组合 137"/>
                <p:cNvGrpSpPr/>
                <p:nvPr/>
              </p:nvGrpSpPr>
              <p:grpSpPr>
                <a:xfrm>
                  <a:off x="9647346" y="4059793"/>
                  <a:ext cx="1470060" cy="1066749"/>
                  <a:chOff x="9279631" y="3445556"/>
                  <a:chExt cx="1470060" cy="1066749"/>
                </a:xfrm>
              </p:grpSpPr>
              <p:sp>
                <p:nvSpPr>
                  <p:cNvPr id="202" name="流程图: 联系 201"/>
                  <p:cNvSpPr/>
                  <p:nvPr/>
                </p:nvSpPr>
                <p:spPr>
                  <a:xfrm>
                    <a:off x="9279631" y="3818854"/>
                    <a:ext cx="342900" cy="342000"/>
                  </a:xfrm>
                  <a:prstGeom prst="flowChartConnector">
                    <a:avLst/>
                  </a:prstGeom>
                  <a:solidFill>
                    <a:srgbClr val="F294F3"/>
                  </a:solidFill>
                  <a:ln>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3" name="组合 202"/>
                  <p:cNvGrpSpPr/>
                  <p:nvPr/>
                </p:nvGrpSpPr>
                <p:grpSpPr>
                  <a:xfrm>
                    <a:off x="9796950" y="3445556"/>
                    <a:ext cx="952741" cy="1066749"/>
                    <a:chOff x="9796950" y="3445556"/>
                    <a:chExt cx="952741" cy="1066749"/>
                  </a:xfrm>
                </p:grpSpPr>
                <p:grpSp>
                  <p:nvGrpSpPr>
                    <p:cNvPr id="206" name="组合 205"/>
                    <p:cNvGrpSpPr/>
                    <p:nvPr/>
                  </p:nvGrpSpPr>
                  <p:grpSpPr>
                    <a:xfrm>
                      <a:off x="9796950" y="3533248"/>
                      <a:ext cx="952741" cy="916995"/>
                      <a:chOff x="9796950" y="3533248"/>
                      <a:chExt cx="952741" cy="916995"/>
                    </a:xfrm>
                  </p:grpSpPr>
                  <p:sp>
                    <p:nvSpPr>
                      <p:cNvPr id="210" name="流程图: 联系 209"/>
                      <p:cNvSpPr/>
                      <p:nvPr/>
                    </p:nvSpPr>
                    <p:spPr>
                      <a:xfrm>
                        <a:off x="9796950" y="3901461"/>
                        <a:ext cx="180000" cy="18000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endParaRPr lang="zh-CN" altLang="en-US" dirty="0"/>
                      </a:p>
                    </p:txBody>
                  </p:sp>
                  <p:sp>
                    <p:nvSpPr>
                      <p:cNvPr id="211" name="矩形 210"/>
                      <p:cNvSpPr/>
                      <p:nvPr/>
                    </p:nvSpPr>
                    <p:spPr>
                      <a:xfrm>
                        <a:off x="10250401" y="3533248"/>
                        <a:ext cx="309562" cy="26173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2" name="矩形 211"/>
                      <p:cNvSpPr/>
                      <p:nvPr/>
                    </p:nvSpPr>
                    <p:spPr>
                      <a:xfrm>
                        <a:off x="10250401" y="3858988"/>
                        <a:ext cx="499290" cy="26173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3" name="矩形 212"/>
                      <p:cNvSpPr/>
                      <p:nvPr/>
                    </p:nvSpPr>
                    <p:spPr>
                      <a:xfrm>
                        <a:off x="10250401" y="4188508"/>
                        <a:ext cx="309562" cy="261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4" name="曲线连接符 213"/>
                      <p:cNvCxnSpPr>
                        <a:stCxn id="213" idx="1"/>
                        <a:endCxn id="210" idx="6"/>
                      </p:cNvCxnSpPr>
                      <p:nvPr/>
                    </p:nvCxnSpPr>
                    <p:spPr>
                      <a:xfrm rot="10800000">
                        <a:off x="9976951" y="3991462"/>
                        <a:ext cx="273451" cy="327915"/>
                      </a:xfrm>
                      <a:prstGeom prst="curvedConnector3">
                        <a:avLst>
                          <a:gd name="adj1" fmla="val 50000"/>
                        </a:avLst>
                      </a:prstGeom>
                      <a:ln w="12700">
                        <a:solidFill>
                          <a:srgbClr val="9999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5" name="曲线连接符 214"/>
                      <p:cNvCxnSpPr>
                        <a:stCxn id="212" idx="1"/>
                        <a:endCxn id="210" idx="6"/>
                      </p:cNvCxnSpPr>
                      <p:nvPr/>
                    </p:nvCxnSpPr>
                    <p:spPr>
                      <a:xfrm rot="10800000" flipV="1">
                        <a:off x="9976951" y="3989855"/>
                        <a:ext cx="273451" cy="1605"/>
                      </a:xfrm>
                      <a:prstGeom prst="curvedConnector3">
                        <a:avLst>
                          <a:gd name="adj1" fmla="val 50000"/>
                        </a:avLst>
                      </a:prstGeom>
                      <a:ln w="12700">
                        <a:solidFill>
                          <a:srgbClr val="9999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6" name="曲线连接符 215"/>
                      <p:cNvCxnSpPr>
                        <a:stCxn id="211" idx="1"/>
                        <a:endCxn id="210" idx="6"/>
                      </p:cNvCxnSpPr>
                      <p:nvPr/>
                    </p:nvCxnSpPr>
                    <p:spPr>
                      <a:xfrm rot="10800000" flipV="1">
                        <a:off x="9976951" y="3664115"/>
                        <a:ext cx="273451" cy="327345"/>
                      </a:xfrm>
                      <a:prstGeom prst="curvedConnector3">
                        <a:avLst>
                          <a:gd name="adj1" fmla="val 50000"/>
                        </a:avLst>
                      </a:prstGeom>
                      <a:ln w="12700">
                        <a:solidFill>
                          <a:srgbClr val="9999FF"/>
                        </a:solidFill>
                        <a:prstDash val="sysDot"/>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7" name="文本框 206"/>
                        <p:cNvSpPr txBox="1"/>
                        <p:nvPr/>
                      </p:nvSpPr>
                      <p:spPr>
                        <a:xfrm>
                          <a:off x="10251763" y="3445556"/>
                          <a:ext cx="2857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207" name="文本框 206"/>
                        <p:cNvSpPr txBox="1">
                          <a:spLocks noRot="1" noChangeAspect="1" noMove="1" noResize="1" noEditPoints="1" noAdjustHandles="1" noChangeArrowheads="1" noChangeShapeType="1" noTextEdit="1"/>
                        </p:cNvSpPr>
                        <p:nvPr/>
                      </p:nvSpPr>
                      <p:spPr>
                        <a:xfrm>
                          <a:off x="10251763" y="3445556"/>
                          <a:ext cx="285750" cy="369332"/>
                        </a:xfrm>
                        <a:prstGeom prst="rect">
                          <a:avLst/>
                        </a:prstGeom>
                        <a:blipFill rotWithShape="0">
                          <a:blip r:embed="rId11"/>
                          <a:stretch>
                            <a:fillRect r="-191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8" name="文本框 207"/>
                        <p:cNvSpPr txBox="1"/>
                        <p:nvPr/>
                      </p:nvSpPr>
                      <p:spPr>
                        <a:xfrm>
                          <a:off x="10226499" y="3785416"/>
                          <a:ext cx="4608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208" name="文本框 207"/>
                        <p:cNvSpPr txBox="1">
                          <a:spLocks noRot="1" noChangeAspect="1" noMove="1" noResize="1" noEditPoints="1" noAdjustHandles="1" noChangeArrowheads="1" noChangeShapeType="1" noTextEdit="1"/>
                        </p:cNvSpPr>
                        <p:nvPr/>
                      </p:nvSpPr>
                      <p:spPr>
                        <a:xfrm>
                          <a:off x="10226499" y="3785416"/>
                          <a:ext cx="460884" cy="369332"/>
                        </a:xfrm>
                        <a:prstGeom prst="rect">
                          <a:avLst/>
                        </a:prstGeom>
                        <a:blipFill rotWithShape="0">
                          <a:blip r:embed="rId12"/>
                          <a:stretch>
                            <a:fillRect r="-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9" name="文本框 208"/>
                        <p:cNvSpPr txBox="1"/>
                        <p:nvPr/>
                      </p:nvSpPr>
                      <p:spPr>
                        <a:xfrm>
                          <a:off x="10214682" y="4120723"/>
                          <a:ext cx="285750" cy="391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𝑓</m:t>
                                    </m:r>
                                  </m:sub>
                                </m:sSub>
                              </m:oMath>
                            </m:oMathPara>
                          </a14:m>
                          <a:endParaRPr lang="zh-CN" altLang="en-US" dirty="0"/>
                        </a:p>
                      </p:txBody>
                    </p:sp>
                  </mc:Choice>
                  <mc:Fallback xmlns="">
                    <p:sp>
                      <p:nvSpPr>
                        <p:cNvPr id="209" name="文本框 208"/>
                        <p:cNvSpPr txBox="1">
                          <a:spLocks noRot="1" noChangeAspect="1" noMove="1" noResize="1" noEditPoints="1" noAdjustHandles="1" noChangeArrowheads="1" noChangeShapeType="1" noTextEdit="1"/>
                        </p:cNvSpPr>
                        <p:nvPr/>
                      </p:nvSpPr>
                      <p:spPr>
                        <a:xfrm>
                          <a:off x="10214682" y="4120723"/>
                          <a:ext cx="285750" cy="391582"/>
                        </a:xfrm>
                        <a:prstGeom prst="rect">
                          <a:avLst/>
                        </a:prstGeom>
                        <a:blipFill rotWithShape="0">
                          <a:blip r:embed="rId13"/>
                          <a:stretch>
                            <a:fillRect r="-31915" b="-9375"/>
                          </a:stretch>
                        </a:blipFill>
                      </p:spPr>
                      <p:txBody>
                        <a:bodyPr/>
                        <a:lstStyle/>
                        <a:p>
                          <a:r>
                            <a:rPr lang="zh-CN" altLang="en-US">
                              <a:noFill/>
                            </a:rPr>
                            <a:t> </a:t>
                          </a:r>
                        </a:p>
                      </p:txBody>
                    </p:sp>
                  </mc:Fallback>
                </mc:AlternateContent>
              </p:grpSp>
              <p:cxnSp>
                <p:nvCxnSpPr>
                  <p:cNvPr id="204" name="直接箭头连接符 203"/>
                  <p:cNvCxnSpPr>
                    <a:stCxn id="210" idx="2"/>
                    <a:endCxn id="202" idx="6"/>
                  </p:cNvCxnSpPr>
                  <p:nvPr/>
                </p:nvCxnSpPr>
                <p:spPr>
                  <a:xfrm flipH="1" flipV="1">
                    <a:off x="9622531" y="3989854"/>
                    <a:ext cx="174419" cy="1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5" name="文本框 204"/>
                      <p:cNvSpPr txBox="1"/>
                      <p:nvPr/>
                    </p:nvSpPr>
                    <p:spPr>
                      <a:xfrm>
                        <a:off x="9283731" y="3783324"/>
                        <a:ext cx="3778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𝜎</m:t>
                              </m:r>
                            </m:oMath>
                          </m:oMathPara>
                        </a14:m>
                        <a:endParaRPr lang="zh-CN" altLang="en-US" dirty="0"/>
                      </a:p>
                    </p:txBody>
                  </p:sp>
                </mc:Choice>
                <mc:Fallback xmlns="">
                  <p:sp>
                    <p:nvSpPr>
                      <p:cNvPr id="205" name="文本框 204"/>
                      <p:cNvSpPr txBox="1">
                        <a:spLocks noRot="1" noChangeAspect="1" noMove="1" noResize="1" noEditPoints="1" noAdjustHandles="1" noChangeArrowheads="1" noChangeShapeType="1" noTextEdit="1"/>
                      </p:cNvSpPr>
                      <p:nvPr/>
                    </p:nvSpPr>
                    <p:spPr>
                      <a:xfrm>
                        <a:off x="9283731" y="3783324"/>
                        <a:ext cx="377860" cy="369332"/>
                      </a:xfrm>
                      <a:prstGeom prst="rect">
                        <a:avLst/>
                      </a:prstGeom>
                      <a:blipFill rotWithShape="0">
                        <a:blip r:embed="rId14"/>
                        <a:stretch>
                          <a:fillRect/>
                        </a:stretch>
                      </a:blipFill>
                    </p:spPr>
                    <p:txBody>
                      <a:bodyPr/>
                      <a:lstStyle/>
                      <a:p>
                        <a:r>
                          <a:rPr lang="zh-CN" altLang="en-US">
                            <a:noFill/>
                          </a:rPr>
                          <a:t> </a:t>
                        </a:r>
                      </a:p>
                    </p:txBody>
                  </p:sp>
                </mc:Fallback>
              </mc:AlternateContent>
            </p:grpSp>
            <p:grpSp>
              <p:nvGrpSpPr>
                <p:cNvPr id="139" name="组合 138"/>
                <p:cNvGrpSpPr/>
                <p:nvPr/>
              </p:nvGrpSpPr>
              <p:grpSpPr>
                <a:xfrm>
                  <a:off x="8419825" y="4609359"/>
                  <a:ext cx="1260780" cy="1245422"/>
                  <a:chOff x="8325183" y="4615493"/>
                  <a:chExt cx="1260780" cy="1245422"/>
                </a:xfrm>
              </p:grpSpPr>
              <p:grpSp>
                <p:nvGrpSpPr>
                  <p:cNvPr id="188" name="组合 187"/>
                  <p:cNvGrpSpPr/>
                  <p:nvPr/>
                </p:nvGrpSpPr>
                <p:grpSpPr>
                  <a:xfrm>
                    <a:off x="8325183" y="4673850"/>
                    <a:ext cx="1260780" cy="1187065"/>
                    <a:chOff x="8325183" y="4673850"/>
                    <a:chExt cx="1260780" cy="1187065"/>
                  </a:xfrm>
                </p:grpSpPr>
                <p:sp>
                  <p:nvSpPr>
                    <p:cNvPr id="190" name="流程图: 联系 189"/>
                    <p:cNvSpPr/>
                    <p:nvPr/>
                  </p:nvSpPr>
                  <p:spPr>
                    <a:xfrm>
                      <a:off x="8881575" y="5186850"/>
                      <a:ext cx="180000" cy="18000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endParaRPr lang="zh-CN" altLang="en-US" dirty="0"/>
                    </a:p>
                  </p:txBody>
                </p:sp>
                <p:sp>
                  <p:nvSpPr>
                    <p:cNvPr id="191" name="矩形 190"/>
                    <p:cNvSpPr/>
                    <p:nvPr/>
                  </p:nvSpPr>
                  <p:spPr>
                    <a:xfrm>
                      <a:off x="8360091" y="5586250"/>
                      <a:ext cx="309562" cy="26173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2" name="矩形 191"/>
                    <p:cNvSpPr/>
                    <p:nvPr/>
                  </p:nvSpPr>
                  <p:spPr>
                    <a:xfrm>
                      <a:off x="8722813" y="5586250"/>
                      <a:ext cx="499290" cy="26173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3" name="矩形 192"/>
                    <p:cNvSpPr/>
                    <p:nvPr/>
                  </p:nvSpPr>
                  <p:spPr>
                    <a:xfrm>
                      <a:off x="9276401" y="5586250"/>
                      <a:ext cx="309562" cy="261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4" name="曲线连接符 193"/>
                    <p:cNvCxnSpPr>
                      <a:stCxn id="191" idx="0"/>
                      <a:endCxn id="190" idx="4"/>
                    </p:cNvCxnSpPr>
                    <p:nvPr/>
                  </p:nvCxnSpPr>
                  <p:spPr>
                    <a:xfrm rot="5400000" flipH="1" flipV="1">
                      <a:off x="8633523" y="5248199"/>
                      <a:ext cx="219400" cy="456703"/>
                    </a:xfrm>
                    <a:prstGeom prst="curvedConnector3">
                      <a:avLst>
                        <a:gd name="adj1" fmla="val 50000"/>
                      </a:avLst>
                    </a:prstGeom>
                    <a:ln w="12700">
                      <a:solidFill>
                        <a:srgbClr val="9999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5" name="曲线连接符 194"/>
                    <p:cNvCxnSpPr>
                      <a:stCxn id="192" idx="0"/>
                      <a:endCxn id="190" idx="4"/>
                    </p:cNvCxnSpPr>
                    <p:nvPr/>
                  </p:nvCxnSpPr>
                  <p:spPr>
                    <a:xfrm rot="16200000" flipV="1">
                      <a:off x="8862317" y="5476108"/>
                      <a:ext cx="219400" cy="883"/>
                    </a:xfrm>
                    <a:prstGeom prst="curvedConnector3">
                      <a:avLst>
                        <a:gd name="adj1" fmla="val 50000"/>
                      </a:avLst>
                    </a:prstGeom>
                    <a:ln w="12700">
                      <a:solidFill>
                        <a:srgbClr val="9999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6" name="曲线连接符 195"/>
                    <p:cNvCxnSpPr>
                      <a:stCxn id="193" idx="0"/>
                      <a:endCxn id="190" idx="4"/>
                    </p:cNvCxnSpPr>
                    <p:nvPr/>
                  </p:nvCxnSpPr>
                  <p:spPr>
                    <a:xfrm rot="16200000" flipV="1">
                      <a:off x="9091679" y="5246746"/>
                      <a:ext cx="219400" cy="459607"/>
                    </a:xfrm>
                    <a:prstGeom prst="curvedConnector3">
                      <a:avLst>
                        <a:gd name="adj1" fmla="val 50000"/>
                      </a:avLst>
                    </a:prstGeom>
                    <a:ln w="12700">
                      <a:solidFill>
                        <a:srgbClr val="9999FF"/>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7" name="流程图: 联系 196"/>
                    <p:cNvSpPr/>
                    <p:nvPr/>
                  </p:nvSpPr>
                  <p:spPr>
                    <a:xfrm>
                      <a:off x="8800125" y="4673850"/>
                      <a:ext cx="342900" cy="342000"/>
                    </a:xfrm>
                    <a:prstGeom prst="flowChartConnector">
                      <a:avLst/>
                    </a:prstGeom>
                    <a:solidFill>
                      <a:srgbClr val="92D05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8" name="文本框 197"/>
                        <p:cNvSpPr txBox="1"/>
                        <p:nvPr/>
                      </p:nvSpPr>
                      <p:spPr>
                        <a:xfrm>
                          <a:off x="8325183" y="5491583"/>
                          <a:ext cx="2857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98" name="文本框 197"/>
                        <p:cNvSpPr txBox="1">
                          <a:spLocks noRot="1" noChangeAspect="1" noMove="1" noResize="1" noEditPoints="1" noAdjustHandles="1" noChangeArrowheads="1" noChangeShapeType="1" noTextEdit="1"/>
                        </p:cNvSpPr>
                        <p:nvPr/>
                      </p:nvSpPr>
                      <p:spPr>
                        <a:xfrm>
                          <a:off x="8325183" y="5491583"/>
                          <a:ext cx="285750" cy="369332"/>
                        </a:xfrm>
                        <a:prstGeom prst="rect">
                          <a:avLst/>
                        </a:prstGeom>
                        <a:blipFill rotWithShape="0">
                          <a:blip r:embed="rId15"/>
                          <a:stretch>
                            <a:fillRect r="-217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文本框 198"/>
                        <p:cNvSpPr txBox="1"/>
                        <p:nvPr/>
                      </p:nvSpPr>
                      <p:spPr>
                        <a:xfrm>
                          <a:off x="8691136" y="5491583"/>
                          <a:ext cx="4608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199" name="文本框 198"/>
                        <p:cNvSpPr txBox="1">
                          <a:spLocks noRot="1" noChangeAspect="1" noMove="1" noResize="1" noEditPoints="1" noAdjustHandles="1" noChangeArrowheads="1" noChangeShapeType="1" noTextEdit="1"/>
                        </p:cNvSpPr>
                        <p:nvPr/>
                      </p:nvSpPr>
                      <p:spPr>
                        <a:xfrm>
                          <a:off x="8691136" y="5491583"/>
                          <a:ext cx="460884" cy="369332"/>
                        </a:xfrm>
                        <a:prstGeom prst="rect">
                          <a:avLst/>
                        </a:prstGeom>
                        <a:blipFill rotWithShape="0">
                          <a:blip r:embed="rId16"/>
                          <a:stretch>
                            <a:fillRect r="-2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文本框 199"/>
                        <p:cNvSpPr txBox="1"/>
                        <p:nvPr/>
                      </p:nvSpPr>
                      <p:spPr>
                        <a:xfrm>
                          <a:off x="9235433" y="5491583"/>
                          <a:ext cx="2857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𝑐</m:t>
                                    </m:r>
                                  </m:sub>
                                </m:sSub>
                              </m:oMath>
                            </m:oMathPara>
                          </a14:m>
                          <a:endParaRPr lang="zh-CN" altLang="en-US" dirty="0"/>
                        </a:p>
                      </p:txBody>
                    </p:sp>
                  </mc:Choice>
                  <mc:Fallback xmlns="">
                    <p:sp>
                      <p:nvSpPr>
                        <p:cNvPr id="200" name="文本框 199"/>
                        <p:cNvSpPr txBox="1">
                          <a:spLocks noRot="1" noChangeAspect="1" noMove="1" noResize="1" noEditPoints="1" noAdjustHandles="1" noChangeArrowheads="1" noChangeShapeType="1" noTextEdit="1"/>
                        </p:cNvSpPr>
                        <p:nvPr/>
                      </p:nvSpPr>
                      <p:spPr>
                        <a:xfrm>
                          <a:off x="9235433" y="5491583"/>
                          <a:ext cx="285750" cy="369332"/>
                        </a:xfrm>
                        <a:prstGeom prst="rect">
                          <a:avLst/>
                        </a:prstGeom>
                        <a:blipFill rotWithShape="0">
                          <a:blip r:embed="rId17"/>
                          <a:stretch>
                            <a:fillRect r="-17021"/>
                          </a:stretch>
                        </a:blipFill>
                      </p:spPr>
                      <p:txBody>
                        <a:bodyPr/>
                        <a:lstStyle/>
                        <a:p>
                          <a:r>
                            <a:rPr lang="zh-CN" altLang="en-US">
                              <a:noFill/>
                            </a:rPr>
                            <a:t> </a:t>
                          </a:r>
                        </a:p>
                      </p:txBody>
                    </p:sp>
                  </mc:Fallback>
                </mc:AlternateContent>
                <p:cxnSp>
                  <p:nvCxnSpPr>
                    <p:cNvPr id="201" name="直接箭头连接符 200"/>
                    <p:cNvCxnSpPr>
                      <a:stCxn id="190" idx="0"/>
                      <a:endCxn id="197" idx="4"/>
                    </p:cNvCxnSpPr>
                    <p:nvPr/>
                  </p:nvCxnSpPr>
                  <p:spPr>
                    <a:xfrm flipV="1">
                      <a:off x="8971575" y="5015850"/>
                      <a:ext cx="0" cy="17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9" name="文本框 188"/>
                      <p:cNvSpPr txBox="1"/>
                      <p:nvPr/>
                    </p:nvSpPr>
                    <p:spPr>
                      <a:xfrm>
                        <a:off x="8795527" y="4615493"/>
                        <a:ext cx="3995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𝜑</m:t>
                              </m:r>
                            </m:oMath>
                          </m:oMathPara>
                        </a14:m>
                        <a:endParaRPr lang="zh-CN" altLang="en-US" dirty="0"/>
                      </a:p>
                    </p:txBody>
                  </p:sp>
                </mc:Choice>
                <mc:Fallback xmlns="">
                  <p:sp>
                    <p:nvSpPr>
                      <p:cNvPr id="189" name="文本框 188"/>
                      <p:cNvSpPr txBox="1">
                        <a:spLocks noRot="1" noChangeAspect="1" noMove="1" noResize="1" noEditPoints="1" noAdjustHandles="1" noChangeArrowheads="1" noChangeShapeType="1" noTextEdit="1"/>
                      </p:cNvSpPr>
                      <p:nvPr/>
                    </p:nvSpPr>
                    <p:spPr>
                      <a:xfrm>
                        <a:off x="8795527" y="4615493"/>
                        <a:ext cx="399597" cy="369332"/>
                      </a:xfrm>
                      <a:prstGeom prst="rect">
                        <a:avLst/>
                      </a:prstGeom>
                      <a:blipFill rotWithShape="0">
                        <a:blip r:embed="rId18"/>
                        <a:stretch>
                          <a:fillRect b="-6557"/>
                        </a:stretch>
                      </a:blipFill>
                    </p:spPr>
                    <p:txBody>
                      <a:bodyPr/>
                      <a:lstStyle/>
                      <a:p>
                        <a:r>
                          <a:rPr lang="zh-CN" altLang="en-US">
                            <a:noFill/>
                          </a:rPr>
                          <a:t> </a:t>
                        </a:r>
                      </a:p>
                    </p:txBody>
                  </p:sp>
                </mc:Fallback>
              </mc:AlternateContent>
            </p:grpSp>
            <p:cxnSp>
              <p:nvCxnSpPr>
                <p:cNvPr id="140" name="直接箭头连接符 139"/>
                <p:cNvCxnSpPr>
                  <a:stCxn id="217" idx="6"/>
                  <a:endCxn id="136" idx="3"/>
                </p:cNvCxnSpPr>
                <p:nvPr/>
              </p:nvCxnSpPr>
              <p:spPr>
                <a:xfrm flipV="1">
                  <a:off x="8515918" y="4480022"/>
                  <a:ext cx="238877" cy="127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a:stCxn id="197" idx="0"/>
                  <a:endCxn id="136" idx="5"/>
                </p:cNvCxnSpPr>
                <p:nvPr/>
              </p:nvCxnSpPr>
              <p:spPr>
                <a:xfrm flipH="1" flipV="1">
                  <a:off x="8882075" y="4480022"/>
                  <a:ext cx="184142" cy="187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2" name="流程图: 联系 141"/>
                <p:cNvSpPr/>
                <p:nvPr/>
              </p:nvSpPr>
              <p:spPr>
                <a:xfrm>
                  <a:off x="8964798" y="4051716"/>
                  <a:ext cx="180000" cy="18000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endParaRPr lang="zh-CN" altLang="en-US" dirty="0"/>
                </a:p>
              </p:txBody>
            </p:sp>
            <p:sp>
              <p:nvSpPr>
                <p:cNvPr id="143" name="流程图: 联系 142"/>
                <p:cNvSpPr/>
                <p:nvPr/>
              </p:nvSpPr>
              <p:spPr>
                <a:xfrm>
                  <a:off x="9211046" y="4326382"/>
                  <a:ext cx="180000" cy="180000"/>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X</a:t>
                  </a:r>
                  <a:endParaRPr lang="zh-CN" altLang="en-US" dirty="0"/>
                </a:p>
              </p:txBody>
            </p:sp>
            <p:cxnSp>
              <p:nvCxnSpPr>
                <p:cNvPr id="144" name="直接箭头连接符 143"/>
                <p:cNvCxnSpPr>
                  <a:stCxn id="202" idx="2"/>
                  <a:endCxn id="143" idx="5"/>
                </p:cNvCxnSpPr>
                <p:nvPr/>
              </p:nvCxnSpPr>
              <p:spPr>
                <a:xfrm flipH="1" flipV="1">
                  <a:off x="9364686" y="4480022"/>
                  <a:ext cx="282660" cy="124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a:stCxn id="136" idx="7"/>
                  <a:endCxn id="142" idx="3"/>
                </p:cNvCxnSpPr>
                <p:nvPr/>
              </p:nvCxnSpPr>
              <p:spPr>
                <a:xfrm flipV="1">
                  <a:off x="8882075" y="4205356"/>
                  <a:ext cx="109083" cy="147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143" idx="1"/>
                  <a:endCxn id="142" idx="5"/>
                </p:cNvCxnSpPr>
                <p:nvPr/>
              </p:nvCxnSpPr>
              <p:spPr>
                <a:xfrm flipH="1" flipV="1">
                  <a:off x="9118438" y="4205356"/>
                  <a:ext cx="118968" cy="147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曲线连接符 146"/>
                <p:cNvCxnSpPr>
                  <a:stCxn id="135" idx="2"/>
                  <a:endCxn id="181" idx="4"/>
                </p:cNvCxnSpPr>
                <p:nvPr/>
              </p:nvCxnSpPr>
              <p:spPr>
                <a:xfrm rot="5400000" flipH="1">
                  <a:off x="7971898" y="2982237"/>
                  <a:ext cx="702336" cy="990739"/>
                </a:xfrm>
                <a:prstGeom prst="curvedConnector3">
                  <a:avLst>
                    <a:gd name="adj1" fmla="val 40685"/>
                  </a:avLst>
                </a:prstGeom>
                <a:ln w="22225">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8" name="曲线连接符 147"/>
                <p:cNvCxnSpPr>
                  <a:stCxn id="135" idx="2"/>
                  <a:endCxn id="224" idx="0"/>
                </p:cNvCxnSpPr>
                <p:nvPr/>
              </p:nvCxnSpPr>
              <p:spPr>
                <a:xfrm rot="5400000">
                  <a:off x="7977522" y="3678949"/>
                  <a:ext cx="691088" cy="990739"/>
                </a:xfrm>
                <a:prstGeom prst="curvedConnector3">
                  <a:avLst>
                    <a:gd name="adj1" fmla="val 50000"/>
                  </a:avLst>
                </a:prstGeom>
                <a:ln w="22225">
                  <a:solidFill>
                    <a:srgbClr val="FF939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9" name="曲线连接符 148"/>
                <p:cNvCxnSpPr>
                  <a:stCxn id="135" idx="4"/>
                  <a:endCxn id="210" idx="0"/>
                </p:cNvCxnSpPr>
                <p:nvPr/>
              </p:nvCxnSpPr>
              <p:spPr>
                <a:xfrm rot="16200000" flipH="1">
                  <a:off x="9430879" y="3691912"/>
                  <a:ext cx="686924" cy="960647"/>
                </a:xfrm>
                <a:prstGeom prst="curvedConnector3">
                  <a:avLst>
                    <a:gd name="adj1" fmla="val -1768"/>
                  </a:avLst>
                </a:prstGeom>
                <a:ln w="22225">
                  <a:solidFill>
                    <a:srgbClr val="FF939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a:stCxn id="142" idx="0"/>
                  <a:endCxn id="135" idx="3"/>
                </p:cNvCxnSpPr>
                <p:nvPr/>
              </p:nvCxnSpPr>
              <p:spPr>
                <a:xfrm flipV="1">
                  <a:off x="9054798" y="3828774"/>
                  <a:ext cx="1429" cy="222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1" name="组合 150"/>
                <p:cNvGrpSpPr/>
                <p:nvPr/>
              </p:nvGrpSpPr>
              <p:grpSpPr>
                <a:xfrm>
                  <a:off x="7020837" y="2512051"/>
                  <a:ext cx="1519490" cy="1029860"/>
                  <a:chOff x="7020837" y="2766051"/>
                  <a:chExt cx="1519490" cy="1029860"/>
                </a:xfrm>
              </p:grpSpPr>
              <p:grpSp>
                <p:nvGrpSpPr>
                  <p:cNvPr id="174" name="组合 173"/>
                  <p:cNvGrpSpPr/>
                  <p:nvPr/>
                </p:nvGrpSpPr>
                <p:grpSpPr>
                  <a:xfrm>
                    <a:off x="7020837" y="2831291"/>
                    <a:ext cx="896859" cy="916995"/>
                    <a:chOff x="6981966" y="2831291"/>
                    <a:chExt cx="896859" cy="916995"/>
                  </a:xfrm>
                </p:grpSpPr>
                <p:sp>
                  <p:nvSpPr>
                    <p:cNvPr id="181" name="流程图: 联系 180"/>
                    <p:cNvSpPr/>
                    <p:nvPr/>
                  </p:nvSpPr>
                  <p:spPr>
                    <a:xfrm>
                      <a:off x="7698825" y="3200438"/>
                      <a:ext cx="180000" cy="180000"/>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endParaRPr lang="zh-CN" altLang="en-US" dirty="0"/>
                    </a:p>
                  </p:txBody>
                </p:sp>
                <p:sp>
                  <p:nvSpPr>
                    <p:cNvPr id="182" name="矩形 181"/>
                    <p:cNvSpPr/>
                    <p:nvPr/>
                  </p:nvSpPr>
                  <p:spPr>
                    <a:xfrm flipH="1">
                      <a:off x="7171694" y="2831291"/>
                      <a:ext cx="309562" cy="26173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3" name="矩形 182"/>
                    <p:cNvSpPr/>
                    <p:nvPr/>
                  </p:nvSpPr>
                  <p:spPr>
                    <a:xfrm flipH="1">
                      <a:off x="6981966" y="3157031"/>
                      <a:ext cx="499290" cy="26173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4" name="矩形 183"/>
                    <p:cNvSpPr/>
                    <p:nvPr/>
                  </p:nvSpPr>
                  <p:spPr>
                    <a:xfrm>
                      <a:off x="7171694" y="3486551"/>
                      <a:ext cx="309562" cy="261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5" name="曲线连接符 184"/>
                    <p:cNvCxnSpPr>
                      <a:stCxn id="184" idx="3"/>
                      <a:endCxn id="181" idx="2"/>
                    </p:cNvCxnSpPr>
                    <p:nvPr/>
                  </p:nvCxnSpPr>
                  <p:spPr>
                    <a:xfrm flipV="1">
                      <a:off x="7481256" y="3290438"/>
                      <a:ext cx="217569" cy="326981"/>
                    </a:xfrm>
                    <a:prstGeom prst="curvedConnector3">
                      <a:avLst>
                        <a:gd name="adj1" fmla="val 50000"/>
                      </a:avLst>
                    </a:prstGeom>
                    <a:ln w="12700">
                      <a:solidFill>
                        <a:srgbClr val="9999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6" name="曲线连接符 185"/>
                    <p:cNvCxnSpPr>
                      <a:stCxn id="183" idx="1"/>
                      <a:endCxn id="181" idx="2"/>
                    </p:cNvCxnSpPr>
                    <p:nvPr/>
                  </p:nvCxnSpPr>
                  <p:spPr>
                    <a:xfrm>
                      <a:off x="7481256" y="3287899"/>
                      <a:ext cx="217569" cy="2539"/>
                    </a:xfrm>
                    <a:prstGeom prst="curvedConnector3">
                      <a:avLst>
                        <a:gd name="adj1" fmla="val 50000"/>
                      </a:avLst>
                    </a:prstGeom>
                    <a:ln w="12700">
                      <a:solidFill>
                        <a:srgbClr val="9999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7" name="曲线连接符 186"/>
                    <p:cNvCxnSpPr>
                      <a:stCxn id="182" idx="1"/>
                      <a:endCxn id="181" idx="2"/>
                    </p:cNvCxnSpPr>
                    <p:nvPr/>
                  </p:nvCxnSpPr>
                  <p:spPr>
                    <a:xfrm>
                      <a:off x="7481256" y="2962159"/>
                      <a:ext cx="217569" cy="328279"/>
                    </a:xfrm>
                    <a:prstGeom prst="curvedConnector3">
                      <a:avLst>
                        <a:gd name="adj1" fmla="val 50000"/>
                      </a:avLst>
                    </a:prstGeom>
                    <a:ln w="12700">
                      <a:solidFill>
                        <a:srgbClr val="9999FF"/>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175" name="流程图: 联系 174"/>
                  <p:cNvSpPr/>
                  <p:nvPr/>
                </p:nvSpPr>
                <p:spPr>
                  <a:xfrm>
                    <a:off x="8173018" y="3116898"/>
                    <a:ext cx="342900" cy="342000"/>
                  </a:xfrm>
                  <a:prstGeom prst="flowChartConnector">
                    <a:avLst/>
                  </a:prstGeom>
                  <a:solidFill>
                    <a:srgbClr val="F294F3"/>
                  </a:solidFill>
                  <a:ln>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6" name="文本框 175"/>
                      <p:cNvSpPr txBox="1"/>
                      <p:nvPr/>
                    </p:nvSpPr>
                    <p:spPr>
                      <a:xfrm>
                        <a:off x="7202209" y="2766051"/>
                        <a:ext cx="2857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76" name="文本框 175"/>
                      <p:cNvSpPr txBox="1">
                        <a:spLocks noRot="1" noChangeAspect="1" noMove="1" noResize="1" noEditPoints="1" noAdjustHandles="1" noChangeArrowheads="1" noChangeShapeType="1" noTextEdit="1"/>
                      </p:cNvSpPr>
                      <p:nvPr/>
                    </p:nvSpPr>
                    <p:spPr>
                      <a:xfrm>
                        <a:off x="7202209" y="2766051"/>
                        <a:ext cx="285750" cy="369332"/>
                      </a:xfrm>
                      <a:prstGeom prst="rect">
                        <a:avLst/>
                      </a:prstGeom>
                      <a:blipFill rotWithShape="0">
                        <a:blip r:embed="rId19"/>
                        <a:stretch>
                          <a:fillRect r="-191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 name="文本框 176"/>
                      <p:cNvSpPr txBox="1"/>
                      <p:nvPr/>
                    </p:nvSpPr>
                    <p:spPr>
                      <a:xfrm>
                        <a:off x="7020837" y="3062064"/>
                        <a:ext cx="4608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177" name="文本框 176"/>
                      <p:cNvSpPr txBox="1">
                        <a:spLocks noRot="1" noChangeAspect="1" noMove="1" noResize="1" noEditPoints="1" noAdjustHandles="1" noChangeArrowheads="1" noChangeShapeType="1" noTextEdit="1"/>
                      </p:cNvSpPr>
                      <p:nvPr/>
                    </p:nvSpPr>
                    <p:spPr>
                      <a:xfrm>
                        <a:off x="7020837" y="3062064"/>
                        <a:ext cx="460884" cy="369332"/>
                      </a:xfrm>
                      <a:prstGeom prst="rect">
                        <a:avLst/>
                      </a:prstGeom>
                      <a:blipFill rotWithShape="0">
                        <a:blip r:embed="rId20"/>
                        <a:stretch>
                          <a:fillRect r="-25000"/>
                        </a:stretch>
                      </a:blipFill>
                    </p:spPr>
                    <p:txBody>
                      <a:bodyPr/>
                      <a:lstStyle/>
                      <a:p>
                        <a:r>
                          <a:rPr lang="zh-CN" altLang="en-US">
                            <a:noFill/>
                          </a:rPr>
                          <a:t> </a:t>
                        </a:r>
                      </a:p>
                    </p:txBody>
                  </p:sp>
                </mc:Fallback>
              </mc:AlternateContent>
              <p:cxnSp>
                <p:nvCxnSpPr>
                  <p:cNvPr id="178" name="直接箭头连接符 177"/>
                  <p:cNvCxnSpPr>
                    <a:stCxn id="181" idx="6"/>
                    <a:endCxn id="175" idx="2"/>
                  </p:cNvCxnSpPr>
                  <p:nvPr/>
                </p:nvCxnSpPr>
                <p:spPr>
                  <a:xfrm flipV="1">
                    <a:off x="7917696" y="3287898"/>
                    <a:ext cx="255322" cy="2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9" name="文本框 178"/>
                      <p:cNvSpPr txBox="1"/>
                      <p:nvPr/>
                    </p:nvSpPr>
                    <p:spPr>
                      <a:xfrm>
                        <a:off x="8162467" y="3077173"/>
                        <a:ext cx="3778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𝜎</m:t>
                              </m:r>
                            </m:oMath>
                          </m:oMathPara>
                        </a14:m>
                        <a:endParaRPr lang="zh-CN" altLang="en-US" dirty="0"/>
                      </a:p>
                    </p:txBody>
                  </p:sp>
                </mc:Choice>
                <mc:Fallback xmlns="">
                  <p:sp>
                    <p:nvSpPr>
                      <p:cNvPr id="179" name="文本框 178"/>
                      <p:cNvSpPr txBox="1">
                        <a:spLocks noRot="1" noChangeAspect="1" noMove="1" noResize="1" noEditPoints="1" noAdjustHandles="1" noChangeArrowheads="1" noChangeShapeType="1" noTextEdit="1"/>
                      </p:cNvSpPr>
                      <p:nvPr/>
                    </p:nvSpPr>
                    <p:spPr>
                      <a:xfrm>
                        <a:off x="8162467" y="3077173"/>
                        <a:ext cx="377860" cy="369332"/>
                      </a:xfrm>
                      <a:prstGeom prst="rect">
                        <a:avLst/>
                      </a:prstGeom>
                      <a:blipFill rotWithShape="0">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0" name="文本框 179"/>
                      <p:cNvSpPr txBox="1"/>
                      <p:nvPr/>
                    </p:nvSpPr>
                    <p:spPr>
                      <a:xfrm>
                        <a:off x="7173494" y="3426579"/>
                        <a:ext cx="2857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𝑜</m:t>
                                  </m:r>
                                </m:sub>
                              </m:sSub>
                            </m:oMath>
                          </m:oMathPara>
                        </a14:m>
                        <a:endParaRPr lang="zh-CN" altLang="en-US" dirty="0"/>
                      </a:p>
                    </p:txBody>
                  </p:sp>
                </mc:Choice>
                <mc:Fallback xmlns="">
                  <p:sp>
                    <p:nvSpPr>
                      <p:cNvPr id="180" name="文本框 179"/>
                      <p:cNvSpPr txBox="1">
                        <a:spLocks noRot="1" noChangeAspect="1" noMove="1" noResize="1" noEditPoints="1" noAdjustHandles="1" noChangeArrowheads="1" noChangeShapeType="1" noTextEdit="1"/>
                      </p:cNvSpPr>
                      <p:nvPr/>
                    </p:nvSpPr>
                    <p:spPr>
                      <a:xfrm>
                        <a:off x="7173494" y="3426579"/>
                        <a:ext cx="285750" cy="369332"/>
                      </a:xfrm>
                      <a:prstGeom prst="rect">
                        <a:avLst/>
                      </a:prstGeom>
                      <a:blipFill rotWithShape="0">
                        <a:blip r:embed="rId22"/>
                        <a:stretch>
                          <a:fillRect r="-23404"/>
                        </a:stretch>
                      </a:blipFill>
                    </p:spPr>
                    <p:txBody>
                      <a:bodyPr/>
                      <a:lstStyle/>
                      <a:p>
                        <a:r>
                          <a:rPr lang="zh-CN" altLang="en-US">
                            <a:noFill/>
                          </a:rPr>
                          <a:t> </a:t>
                        </a:r>
                      </a:p>
                    </p:txBody>
                  </p:sp>
                </mc:Fallback>
              </mc:AlternateContent>
            </p:grpSp>
            <p:cxnSp>
              <p:nvCxnSpPr>
                <p:cNvPr id="152" name="曲线连接符 151"/>
                <p:cNvCxnSpPr>
                  <a:stCxn id="135" idx="4"/>
                  <a:endCxn id="143" idx="6"/>
                </p:cNvCxnSpPr>
                <p:nvPr/>
              </p:nvCxnSpPr>
              <p:spPr>
                <a:xfrm rot="16200000" flipH="1">
                  <a:off x="9048728" y="4074064"/>
                  <a:ext cx="587608" cy="97028"/>
                </a:xfrm>
                <a:prstGeom prst="curvedConnector4">
                  <a:avLst>
                    <a:gd name="adj1" fmla="val 42342"/>
                    <a:gd name="adj2" fmla="val 335602"/>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文本框 152"/>
                    <p:cNvSpPr txBox="1"/>
                    <p:nvPr/>
                  </p:nvSpPr>
                  <p:spPr>
                    <a:xfrm>
                      <a:off x="8863449" y="3496007"/>
                      <a:ext cx="3638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oMath>
                        </m:oMathPara>
                      </a14:m>
                      <a:endParaRPr lang="zh-CN" altLang="en-US" dirty="0"/>
                    </a:p>
                  </p:txBody>
                </p:sp>
              </mc:Choice>
              <mc:Fallback xmlns="">
                <p:sp>
                  <p:nvSpPr>
                    <p:cNvPr id="153" name="文本框 152"/>
                    <p:cNvSpPr txBox="1">
                      <a:spLocks noRot="1" noChangeAspect="1" noMove="1" noResize="1" noEditPoints="1" noAdjustHandles="1" noChangeArrowheads="1" noChangeShapeType="1" noTextEdit="1"/>
                    </p:cNvSpPr>
                    <p:nvPr/>
                  </p:nvSpPr>
                  <p:spPr>
                    <a:xfrm>
                      <a:off x="8863449" y="3496007"/>
                      <a:ext cx="363882" cy="369332"/>
                    </a:xfrm>
                    <a:prstGeom prst="rect">
                      <a:avLst/>
                    </a:prstGeom>
                    <a:blipFill rotWithShape="0">
                      <a:blip r:embed="rId23"/>
                      <a:stretch>
                        <a:fillRect/>
                      </a:stretch>
                    </a:blipFill>
                  </p:spPr>
                  <p:txBody>
                    <a:bodyPr/>
                    <a:lstStyle/>
                    <a:p>
                      <a:r>
                        <a:rPr lang="zh-CN" altLang="en-US">
                          <a:noFill/>
                        </a:rPr>
                        <a:t> </a:t>
                      </a:r>
                    </a:p>
                  </p:txBody>
                </p:sp>
              </mc:Fallback>
            </mc:AlternateContent>
            <p:sp>
              <p:nvSpPr>
                <p:cNvPr id="154" name="流程图: 联系 153"/>
                <p:cNvSpPr/>
                <p:nvPr/>
              </p:nvSpPr>
              <p:spPr>
                <a:xfrm>
                  <a:off x="8977246" y="2943139"/>
                  <a:ext cx="180000" cy="180000"/>
                </a:xfrm>
                <a:prstGeom prst="flowChartConnecto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X</a:t>
                  </a:r>
                  <a:endParaRPr lang="zh-CN" altLang="en-US" dirty="0"/>
                </a:p>
              </p:txBody>
            </p:sp>
            <p:cxnSp>
              <p:nvCxnSpPr>
                <p:cNvPr id="155" name="直接箭头连接符 154"/>
                <p:cNvCxnSpPr>
                  <a:stCxn id="135" idx="0"/>
                  <a:endCxn id="154" idx="4"/>
                </p:cNvCxnSpPr>
                <p:nvPr/>
              </p:nvCxnSpPr>
              <p:spPr>
                <a:xfrm flipV="1">
                  <a:off x="9056227" y="3123139"/>
                  <a:ext cx="11019" cy="315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stCxn id="175" idx="6"/>
                  <a:endCxn id="154" idx="2"/>
                </p:cNvCxnSpPr>
                <p:nvPr/>
              </p:nvCxnSpPr>
              <p:spPr>
                <a:xfrm flipV="1">
                  <a:off x="8515918" y="3033139"/>
                  <a:ext cx="461328" cy="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矩形 156"/>
                <p:cNvSpPr/>
                <p:nvPr/>
              </p:nvSpPr>
              <p:spPr>
                <a:xfrm>
                  <a:off x="10018508" y="2916335"/>
                  <a:ext cx="534082" cy="2336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8" name="文本框 157"/>
                    <p:cNvSpPr txBox="1"/>
                    <p:nvPr/>
                  </p:nvSpPr>
                  <p:spPr>
                    <a:xfrm>
                      <a:off x="10079492" y="2827026"/>
                      <a:ext cx="4535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58" name="文本框 157"/>
                    <p:cNvSpPr txBox="1">
                      <a:spLocks noRot="1" noChangeAspect="1" noMove="1" noResize="1" noEditPoints="1" noAdjustHandles="1" noChangeArrowheads="1" noChangeShapeType="1" noTextEdit="1"/>
                    </p:cNvSpPr>
                    <p:nvPr/>
                  </p:nvSpPr>
                  <p:spPr>
                    <a:xfrm>
                      <a:off x="10079492" y="2827026"/>
                      <a:ext cx="453586" cy="369332"/>
                    </a:xfrm>
                    <a:prstGeom prst="rect">
                      <a:avLst/>
                    </a:prstGeom>
                    <a:blipFill rotWithShape="0">
                      <a:blip r:embed="rId24"/>
                      <a:stretch>
                        <a:fillRect/>
                      </a:stretch>
                    </a:blipFill>
                  </p:spPr>
                  <p:txBody>
                    <a:bodyPr/>
                    <a:lstStyle/>
                    <a:p>
                      <a:r>
                        <a:rPr lang="zh-CN" altLang="en-US">
                          <a:noFill/>
                        </a:rPr>
                        <a:t> </a:t>
                      </a:r>
                    </a:p>
                  </p:txBody>
                </p:sp>
              </mc:Fallback>
            </mc:AlternateContent>
            <p:cxnSp>
              <p:nvCxnSpPr>
                <p:cNvPr id="159" name="直接箭头连接符 158"/>
                <p:cNvCxnSpPr>
                  <a:stCxn id="154" idx="6"/>
                  <a:endCxn id="157" idx="1"/>
                </p:cNvCxnSpPr>
                <p:nvPr/>
              </p:nvCxnSpPr>
              <p:spPr>
                <a:xfrm>
                  <a:off x="9157246" y="3033139"/>
                  <a:ext cx="8612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流程图: 联系 159"/>
                <p:cNvSpPr/>
                <p:nvPr/>
              </p:nvSpPr>
              <p:spPr>
                <a:xfrm>
                  <a:off x="8898113" y="2233894"/>
                  <a:ext cx="342000" cy="342000"/>
                </a:xfrm>
                <a:prstGeom prst="flowChartConnector">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1" name="文本框 160"/>
                    <p:cNvSpPr txBox="1"/>
                    <p:nvPr/>
                  </p:nvSpPr>
                  <p:spPr>
                    <a:xfrm>
                      <a:off x="8887736" y="2193081"/>
                      <a:ext cx="3995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𝜑</m:t>
                            </m:r>
                          </m:oMath>
                        </m:oMathPara>
                      </a14:m>
                      <a:endParaRPr lang="zh-CN" altLang="en-US" dirty="0"/>
                    </a:p>
                  </p:txBody>
                </p:sp>
              </mc:Choice>
              <mc:Fallback xmlns="">
                <p:sp>
                  <p:nvSpPr>
                    <p:cNvPr id="161" name="文本框 160"/>
                    <p:cNvSpPr txBox="1">
                      <a:spLocks noRot="1" noChangeAspect="1" noMove="1" noResize="1" noEditPoints="1" noAdjustHandles="1" noChangeArrowheads="1" noChangeShapeType="1" noTextEdit="1"/>
                    </p:cNvSpPr>
                    <p:nvPr/>
                  </p:nvSpPr>
                  <p:spPr>
                    <a:xfrm>
                      <a:off x="8887736" y="2193081"/>
                      <a:ext cx="399597" cy="369332"/>
                    </a:xfrm>
                    <a:prstGeom prst="rect">
                      <a:avLst/>
                    </a:prstGeom>
                    <a:blipFill rotWithShape="0">
                      <a:blip r:embed="rId25"/>
                      <a:stretch>
                        <a:fillRect b="-6667"/>
                      </a:stretch>
                    </a:blipFill>
                  </p:spPr>
                  <p:txBody>
                    <a:bodyPr/>
                    <a:lstStyle/>
                    <a:p>
                      <a:r>
                        <a:rPr lang="zh-CN" altLang="en-US">
                          <a:noFill/>
                        </a:rPr>
                        <a:t> </a:t>
                      </a:r>
                    </a:p>
                  </p:txBody>
                </p:sp>
              </mc:Fallback>
            </mc:AlternateContent>
            <p:cxnSp>
              <p:nvCxnSpPr>
                <p:cNvPr id="162" name="直接箭头连接符 161"/>
                <p:cNvCxnSpPr>
                  <a:stCxn id="154" idx="0"/>
                  <a:endCxn id="160" idx="4"/>
                </p:cNvCxnSpPr>
                <p:nvPr/>
              </p:nvCxnSpPr>
              <p:spPr>
                <a:xfrm flipV="1">
                  <a:off x="9067246" y="2575894"/>
                  <a:ext cx="1867" cy="367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a:stCxn id="160" idx="0"/>
                </p:cNvCxnSpPr>
                <p:nvPr/>
              </p:nvCxnSpPr>
              <p:spPr>
                <a:xfrm flipH="1" flipV="1">
                  <a:off x="9068179" y="1979566"/>
                  <a:ext cx="934" cy="254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文本框 163"/>
                <p:cNvSpPr txBox="1"/>
                <p:nvPr/>
              </p:nvSpPr>
              <p:spPr>
                <a:xfrm>
                  <a:off x="6768490" y="3549441"/>
                  <a:ext cx="938551" cy="261610"/>
                </a:xfrm>
                <a:prstGeom prst="rect">
                  <a:avLst/>
                </a:prstGeom>
                <a:noFill/>
              </p:spPr>
              <p:txBody>
                <a:bodyPr wrap="square" rtlCol="0">
                  <a:spAutoFit/>
                </a:bodyPr>
                <a:lstStyle/>
                <a:p>
                  <a:r>
                    <a:rPr lang="en-US" altLang="zh-CN" sz="1100" dirty="0" smtClean="0">
                      <a:solidFill>
                        <a:srgbClr val="9999FF"/>
                      </a:solidFill>
                    </a:rPr>
                    <a:t>OutputGate</a:t>
                  </a:r>
                  <a:endParaRPr lang="zh-CN" altLang="en-US" sz="1100" dirty="0">
                    <a:solidFill>
                      <a:srgbClr val="9999FF"/>
                    </a:solidFill>
                  </a:endParaRPr>
                </a:p>
              </p:txBody>
            </p:sp>
            <p:sp>
              <p:nvSpPr>
                <p:cNvPr id="165" name="文本框 164"/>
                <p:cNvSpPr txBox="1"/>
                <p:nvPr/>
              </p:nvSpPr>
              <p:spPr>
                <a:xfrm>
                  <a:off x="6768490" y="5120212"/>
                  <a:ext cx="938551" cy="261610"/>
                </a:xfrm>
                <a:prstGeom prst="rect">
                  <a:avLst/>
                </a:prstGeom>
                <a:noFill/>
              </p:spPr>
              <p:txBody>
                <a:bodyPr wrap="square" rtlCol="0">
                  <a:spAutoFit/>
                </a:bodyPr>
                <a:lstStyle/>
                <a:p>
                  <a:r>
                    <a:rPr lang="en-US" altLang="zh-CN" sz="1100" dirty="0" smtClean="0">
                      <a:solidFill>
                        <a:srgbClr val="9999FF"/>
                      </a:solidFill>
                    </a:rPr>
                    <a:t>InputGate</a:t>
                  </a:r>
                  <a:endParaRPr lang="zh-CN" altLang="en-US" sz="1100" dirty="0">
                    <a:solidFill>
                      <a:srgbClr val="9999FF"/>
                    </a:solidFill>
                  </a:endParaRPr>
                </a:p>
              </p:txBody>
            </p:sp>
            <p:sp>
              <p:nvSpPr>
                <p:cNvPr id="166" name="文本框 165"/>
                <p:cNvSpPr txBox="1"/>
                <p:nvPr/>
              </p:nvSpPr>
              <p:spPr>
                <a:xfrm>
                  <a:off x="10542657" y="5120212"/>
                  <a:ext cx="938551" cy="261610"/>
                </a:xfrm>
                <a:prstGeom prst="rect">
                  <a:avLst/>
                </a:prstGeom>
                <a:noFill/>
              </p:spPr>
              <p:txBody>
                <a:bodyPr wrap="square" rtlCol="0">
                  <a:spAutoFit/>
                </a:bodyPr>
                <a:lstStyle/>
                <a:p>
                  <a:r>
                    <a:rPr lang="en-US" altLang="zh-CN" sz="1100" dirty="0" smtClean="0">
                      <a:solidFill>
                        <a:srgbClr val="9999FF"/>
                      </a:solidFill>
                    </a:rPr>
                    <a:t>ForgetGate</a:t>
                  </a:r>
                  <a:endParaRPr lang="zh-CN" altLang="en-US" sz="1100" dirty="0">
                    <a:solidFill>
                      <a:srgbClr val="9999FF"/>
                    </a:solidFill>
                  </a:endParaRPr>
                </a:p>
              </p:txBody>
            </p:sp>
            <p:sp>
              <p:nvSpPr>
                <p:cNvPr id="167" name="文本框 166"/>
                <p:cNvSpPr txBox="1"/>
                <p:nvPr/>
              </p:nvSpPr>
              <p:spPr>
                <a:xfrm>
                  <a:off x="8800631" y="5854781"/>
                  <a:ext cx="537959" cy="261610"/>
                </a:xfrm>
                <a:prstGeom prst="rect">
                  <a:avLst/>
                </a:prstGeom>
                <a:noFill/>
              </p:spPr>
              <p:txBody>
                <a:bodyPr wrap="square" rtlCol="0">
                  <a:spAutoFit/>
                </a:bodyPr>
                <a:lstStyle/>
                <a:p>
                  <a:r>
                    <a:rPr lang="en-US" altLang="zh-CN" sz="1100" dirty="0" smtClean="0">
                      <a:solidFill>
                        <a:srgbClr val="9999FF"/>
                      </a:solidFill>
                    </a:rPr>
                    <a:t>Input</a:t>
                  </a:r>
                  <a:endParaRPr lang="zh-CN" altLang="en-US" sz="1100" dirty="0">
                    <a:solidFill>
                      <a:srgbClr val="9999FF"/>
                    </a:solidFill>
                  </a:endParaRPr>
                </a:p>
              </p:txBody>
            </p:sp>
            <p:sp>
              <p:nvSpPr>
                <p:cNvPr id="168" name="文本框 167"/>
                <p:cNvSpPr txBox="1"/>
                <p:nvPr/>
              </p:nvSpPr>
              <p:spPr>
                <a:xfrm>
                  <a:off x="8384282" y="1957977"/>
                  <a:ext cx="631938" cy="261610"/>
                </a:xfrm>
                <a:prstGeom prst="rect">
                  <a:avLst/>
                </a:prstGeom>
                <a:noFill/>
              </p:spPr>
              <p:txBody>
                <a:bodyPr wrap="square" rtlCol="0">
                  <a:spAutoFit/>
                </a:bodyPr>
                <a:lstStyle/>
                <a:p>
                  <a:r>
                    <a:rPr lang="en-US" altLang="zh-CN" sz="1100" dirty="0" smtClean="0">
                      <a:solidFill>
                        <a:srgbClr val="9999FF"/>
                      </a:solidFill>
                    </a:rPr>
                    <a:t>Output</a:t>
                  </a:r>
                  <a:endParaRPr lang="zh-CN" altLang="en-US" sz="1100" dirty="0">
                    <a:solidFill>
                      <a:srgbClr val="9999FF"/>
                    </a:solidFill>
                  </a:endParaRPr>
                </a:p>
              </p:txBody>
            </p:sp>
            <p:sp>
              <p:nvSpPr>
                <p:cNvPr id="169" name="文本框 168"/>
                <p:cNvSpPr txBox="1"/>
                <p:nvPr/>
              </p:nvSpPr>
              <p:spPr>
                <a:xfrm>
                  <a:off x="10335021" y="3253411"/>
                  <a:ext cx="944497" cy="261610"/>
                </a:xfrm>
                <a:prstGeom prst="rect">
                  <a:avLst/>
                </a:prstGeom>
                <a:noFill/>
              </p:spPr>
              <p:txBody>
                <a:bodyPr wrap="square" rtlCol="0">
                  <a:spAutoFit/>
                </a:bodyPr>
                <a:lstStyle/>
                <a:p>
                  <a:r>
                    <a:rPr lang="en-US" altLang="zh-CN" sz="1100" dirty="0" smtClean="0">
                      <a:solidFill>
                        <a:srgbClr val="9999FF"/>
                      </a:solidFill>
                    </a:rPr>
                    <a:t>HiddenState</a:t>
                  </a:r>
                  <a:endParaRPr lang="zh-CN" altLang="en-US" sz="1100" dirty="0">
                    <a:solidFill>
                      <a:srgbClr val="9999FF"/>
                    </a:solidFill>
                  </a:endParaRPr>
                </a:p>
              </p:txBody>
            </p:sp>
            <p:sp>
              <p:nvSpPr>
                <p:cNvPr id="170" name="文本框 169"/>
                <p:cNvSpPr txBox="1"/>
                <p:nvPr/>
              </p:nvSpPr>
              <p:spPr>
                <a:xfrm>
                  <a:off x="7820121" y="3625219"/>
                  <a:ext cx="770889" cy="261610"/>
                </a:xfrm>
                <a:prstGeom prst="rect">
                  <a:avLst/>
                </a:prstGeom>
                <a:noFill/>
              </p:spPr>
              <p:txBody>
                <a:bodyPr wrap="square" rtlCol="0">
                  <a:spAutoFit/>
                </a:bodyPr>
                <a:lstStyle/>
                <a:p>
                  <a:r>
                    <a:rPr lang="en-US" altLang="zh-CN" sz="1100" dirty="0" smtClean="0">
                      <a:solidFill>
                        <a:srgbClr val="7030A0"/>
                      </a:solidFill>
                    </a:rPr>
                    <a:t>Peephole</a:t>
                  </a:r>
                  <a:endParaRPr lang="en-US" altLang="zh-CN" sz="1100" dirty="0">
                    <a:solidFill>
                      <a:srgbClr val="7030A0"/>
                    </a:solidFill>
                  </a:endParaRPr>
                </a:p>
              </p:txBody>
            </p:sp>
            <mc:AlternateContent xmlns:mc="http://schemas.openxmlformats.org/markup-compatibility/2006" xmlns:a14="http://schemas.microsoft.com/office/drawing/2010/main">
              <mc:Choice Requires="a14">
                <p:sp>
                  <p:nvSpPr>
                    <p:cNvPr id="171" name="文本框 170"/>
                    <p:cNvSpPr txBox="1"/>
                    <p:nvPr/>
                  </p:nvSpPr>
                  <p:spPr>
                    <a:xfrm>
                      <a:off x="9813978" y="3778129"/>
                      <a:ext cx="48946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Sub>
                          </m:oMath>
                        </m:oMathPara>
                      </a14:m>
                      <a:endParaRPr lang="en-US" altLang="zh-CN" sz="1400" dirty="0"/>
                    </a:p>
                  </p:txBody>
                </p:sp>
              </mc:Choice>
              <mc:Fallback xmlns="">
                <p:sp>
                  <p:nvSpPr>
                    <p:cNvPr id="171" name="文本框 170"/>
                    <p:cNvSpPr txBox="1">
                      <a:spLocks noRot="1" noChangeAspect="1" noMove="1" noResize="1" noEditPoints="1" noAdjustHandles="1" noChangeArrowheads="1" noChangeShapeType="1" noTextEdit="1"/>
                    </p:cNvSpPr>
                    <p:nvPr/>
                  </p:nvSpPr>
                  <p:spPr>
                    <a:xfrm>
                      <a:off x="9813978" y="3778129"/>
                      <a:ext cx="489463" cy="307777"/>
                    </a:xfrm>
                    <a:prstGeom prst="rect">
                      <a:avLst/>
                    </a:prstGeom>
                    <a:blipFill rotWithShape="0">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2" name="文本框 171"/>
                    <p:cNvSpPr txBox="1"/>
                    <p:nvPr/>
                  </p:nvSpPr>
                  <p:spPr>
                    <a:xfrm>
                      <a:off x="9364686" y="3956549"/>
                      <a:ext cx="48946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Sub>
                          </m:oMath>
                        </m:oMathPara>
                      </a14:m>
                      <a:endParaRPr lang="en-US" altLang="zh-CN" sz="1400" dirty="0"/>
                    </a:p>
                  </p:txBody>
                </p:sp>
              </mc:Choice>
              <mc:Fallback xmlns="">
                <p:sp>
                  <p:nvSpPr>
                    <p:cNvPr id="172" name="文本框 171"/>
                    <p:cNvSpPr txBox="1">
                      <a:spLocks noRot="1" noChangeAspect="1" noMove="1" noResize="1" noEditPoints="1" noAdjustHandles="1" noChangeArrowheads="1" noChangeShapeType="1" noTextEdit="1"/>
                    </p:cNvSpPr>
                    <p:nvPr/>
                  </p:nvSpPr>
                  <p:spPr>
                    <a:xfrm>
                      <a:off x="9364686" y="3956549"/>
                      <a:ext cx="489463" cy="307777"/>
                    </a:xfrm>
                    <a:prstGeom prst="rect">
                      <a:avLst/>
                    </a:prstGeom>
                    <a:blipFill rotWithShape="0">
                      <a:blip r:embed="rId27"/>
                      <a:stretch>
                        <a:fillRect/>
                      </a:stretch>
                    </a:blipFill>
                  </p:spPr>
                  <p:txBody>
                    <a:bodyPr/>
                    <a:lstStyle/>
                    <a:p>
                      <a:r>
                        <a:rPr lang="zh-CN" altLang="en-US">
                          <a:noFill/>
                        </a:rPr>
                        <a:t> </a:t>
                      </a:r>
                    </a:p>
                  </p:txBody>
                </p:sp>
              </mc:Fallback>
            </mc:AlternateContent>
            <p:sp>
              <p:nvSpPr>
                <p:cNvPr id="173" name="圆角矩形 172"/>
                <p:cNvSpPr/>
                <p:nvPr/>
              </p:nvSpPr>
              <p:spPr>
                <a:xfrm>
                  <a:off x="6735724" y="4117847"/>
                  <a:ext cx="1859280" cy="1247657"/>
                </a:xfrm>
                <a:prstGeom prst="roundRect">
                  <a:avLst/>
                </a:prstGeom>
                <a:noFill/>
                <a:ln w="9525">
                  <a:solidFill>
                    <a:srgbClr val="9999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1" name="文本框 230"/>
                    <p:cNvSpPr txBox="1"/>
                    <p:nvPr/>
                  </p:nvSpPr>
                  <p:spPr>
                    <a:xfrm>
                      <a:off x="8268875" y="3804204"/>
                      <a:ext cx="48946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Sub>
                          </m:oMath>
                        </m:oMathPara>
                      </a14:m>
                      <a:endParaRPr lang="en-US" altLang="zh-CN" sz="1400" dirty="0"/>
                    </a:p>
                  </p:txBody>
                </p:sp>
              </mc:Choice>
              <mc:Fallback xmlns="">
                <p:sp>
                  <p:nvSpPr>
                    <p:cNvPr id="231" name="文本框 230"/>
                    <p:cNvSpPr txBox="1">
                      <a:spLocks noRot="1" noChangeAspect="1" noMove="1" noResize="1" noEditPoints="1" noAdjustHandles="1" noChangeArrowheads="1" noChangeShapeType="1" noTextEdit="1"/>
                    </p:cNvSpPr>
                    <p:nvPr/>
                  </p:nvSpPr>
                  <p:spPr>
                    <a:xfrm>
                      <a:off x="8268875" y="3804204"/>
                      <a:ext cx="489463" cy="307777"/>
                    </a:xfrm>
                    <a:prstGeom prst="rect">
                      <a:avLst/>
                    </a:prstGeom>
                    <a:blipFill rotWithShape="0">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2" name="文本框 231"/>
                    <p:cNvSpPr txBox="1"/>
                    <p:nvPr/>
                  </p:nvSpPr>
                  <p:spPr>
                    <a:xfrm>
                      <a:off x="8049627" y="3251600"/>
                      <a:ext cx="48946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𝑡</m:t>
                                </m:r>
                              </m:sub>
                            </m:sSub>
                          </m:oMath>
                        </m:oMathPara>
                      </a14:m>
                      <a:endParaRPr lang="en-US" altLang="zh-CN" sz="1400" dirty="0"/>
                    </a:p>
                  </p:txBody>
                </p:sp>
              </mc:Choice>
              <mc:Fallback xmlns="">
                <p:sp>
                  <p:nvSpPr>
                    <p:cNvPr id="232" name="文本框 231"/>
                    <p:cNvSpPr txBox="1">
                      <a:spLocks noRot="1" noChangeAspect="1" noMove="1" noResize="1" noEditPoints="1" noAdjustHandles="1" noChangeArrowheads="1" noChangeShapeType="1" noTextEdit="1"/>
                    </p:cNvSpPr>
                    <p:nvPr/>
                  </p:nvSpPr>
                  <p:spPr>
                    <a:xfrm>
                      <a:off x="8049627" y="3251600"/>
                      <a:ext cx="489463" cy="307777"/>
                    </a:xfrm>
                    <a:prstGeom prst="rect">
                      <a:avLst/>
                    </a:prstGeom>
                    <a:blipFill rotWithShape="0">
                      <a:blip r:embed="rId28"/>
                      <a:stretch>
                        <a:fillRect/>
                      </a:stretch>
                    </a:blipFill>
                  </p:spPr>
                  <p:txBody>
                    <a:bodyPr/>
                    <a:lstStyle/>
                    <a:p>
                      <a:r>
                        <a:rPr lang="zh-CN" altLang="en-US">
                          <a:noFill/>
                        </a:rPr>
                        <a:t> </a:t>
                      </a:r>
                    </a:p>
                  </p:txBody>
                </p:sp>
              </mc:Fallback>
            </mc:AlternateContent>
          </p:grpSp>
          <p:cxnSp>
            <p:nvCxnSpPr>
              <p:cNvPr id="130" name="直接箭头连接符 129"/>
              <p:cNvCxnSpPr/>
              <p:nvPr/>
            </p:nvCxnSpPr>
            <p:spPr>
              <a:xfrm>
                <a:off x="7026877" y="5528063"/>
                <a:ext cx="7818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1" name="文本框 130"/>
              <p:cNvSpPr txBox="1"/>
              <p:nvPr/>
            </p:nvSpPr>
            <p:spPr>
              <a:xfrm>
                <a:off x="6984012" y="5515296"/>
                <a:ext cx="744114" cy="230832"/>
              </a:xfrm>
              <a:prstGeom prst="rect">
                <a:avLst/>
              </a:prstGeom>
              <a:noFill/>
            </p:spPr>
            <p:txBody>
              <a:bodyPr wrap="none" rtlCol="0">
                <a:spAutoFit/>
              </a:bodyPr>
              <a:lstStyle/>
              <a:p>
                <a:r>
                  <a:rPr lang="en-US" altLang="zh-CN" sz="900" dirty="0" smtClean="0">
                    <a:solidFill>
                      <a:srgbClr val="FF0000"/>
                    </a:solidFill>
                  </a:rPr>
                  <a:t>fix weight 1</a:t>
                </a:r>
                <a:endParaRPr lang="zh-CN" altLang="en-US" sz="900" dirty="0">
                  <a:solidFill>
                    <a:srgbClr val="FF0000"/>
                  </a:solidFill>
                </a:endParaRPr>
              </a:p>
            </p:txBody>
          </p:sp>
          <p:cxnSp>
            <p:nvCxnSpPr>
              <p:cNvPr id="132" name="直接箭头连接符 131"/>
              <p:cNvCxnSpPr/>
              <p:nvPr/>
            </p:nvCxnSpPr>
            <p:spPr>
              <a:xfrm>
                <a:off x="7038175" y="5786508"/>
                <a:ext cx="781817" cy="0"/>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33" name="文本框 132"/>
              <p:cNvSpPr txBox="1"/>
              <p:nvPr/>
            </p:nvSpPr>
            <p:spPr>
              <a:xfrm>
                <a:off x="6995310" y="5773741"/>
                <a:ext cx="920445" cy="230832"/>
              </a:xfrm>
              <a:prstGeom prst="rect">
                <a:avLst/>
              </a:prstGeom>
              <a:noFill/>
            </p:spPr>
            <p:txBody>
              <a:bodyPr wrap="none" rtlCol="0">
                <a:spAutoFit/>
              </a:bodyPr>
              <a:lstStyle/>
              <a:p>
                <a:r>
                  <a:rPr lang="en-US" altLang="zh-CN" sz="900" dirty="0" smtClean="0">
                    <a:solidFill>
                      <a:srgbClr val="FF0000"/>
                    </a:solidFill>
                  </a:rPr>
                  <a:t>training weight </a:t>
                </a:r>
                <a:endParaRPr lang="zh-CN" altLang="en-US" sz="900" dirty="0">
                  <a:solidFill>
                    <a:srgbClr val="FF0000"/>
                  </a:solidFill>
                </a:endParaRPr>
              </a:p>
            </p:txBody>
          </p:sp>
        </p:grpSp>
        <mc:AlternateContent xmlns:mc="http://schemas.openxmlformats.org/markup-compatibility/2006" xmlns:a14="http://schemas.microsoft.com/office/drawing/2010/main">
          <mc:Choice Requires="a14">
            <p:sp>
              <p:nvSpPr>
                <p:cNvPr id="128" name="文本框 127"/>
                <p:cNvSpPr txBox="1"/>
                <p:nvPr/>
              </p:nvSpPr>
              <p:spPr>
                <a:xfrm>
                  <a:off x="8823447" y="3149242"/>
                  <a:ext cx="48946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𝑡</m:t>
                            </m:r>
                          </m:sub>
                        </m:sSub>
                      </m:oMath>
                    </m:oMathPara>
                  </a14:m>
                  <a:endParaRPr lang="en-US" altLang="zh-CN" sz="1400" dirty="0"/>
                </a:p>
              </p:txBody>
            </p:sp>
          </mc:Choice>
          <mc:Fallback xmlns="">
            <p:sp>
              <p:nvSpPr>
                <p:cNvPr id="128" name="文本框 127"/>
                <p:cNvSpPr txBox="1">
                  <a:spLocks noRot="1" noChangeAspect="1" noMove="1" noResize="1" noEditPoints="1" noAdjustHandles="1" noChangeArrowheads="1" noChangeShapeType="1" noTextEdit="1"/>
                </p:cNvSpPr>
                <p:nvPr/>
              </p:nvSpPr>
              <p:spPr>
                <a:xfrm>
                  <a:off x="8823447" y="3149242"/>
                  <a:ext cx="489463" cy="307777"/>
                </a:xfrm>
                <a:prstGeom prst="rect">
                  <a:avLst/>
                </a:prstGeom>
                <a:blipFill rotWithShape="0">
                  <a:blip r:embed="rId29"/>
                  <a:stretch>
                    <a:fillRect/>
                  </a:stretch>
                </a:blipFill>
              </p:spPr>
              <p:txBody>
                <a:bodyPr/>
                <a:lstStyle/>
                <a:p>
                  <a:r>
                    <a:rPr lang="zh-CN" altLang="en-US">
                      <a:noFill/>
                    </a:rPr>
                    <a:t> </a:t>
                  </a:r>
                </a:p>
              </p:txBody>
            </p:sp>
          </mc:Fallback>
        </mc:AlternateContent>
      </p:grpSp>
      <p:pic>
        <p:nvPicPr>
          <p:cNvPr id="27" name="图片 26"/>
          <p:cNvPicPr>
            <a:picLocks noChangeAspect="1"/>
          </p:cNvPicPr>
          <p:nvPr/>
        </p:nvPicPr>
        <p:blipFill>
          <a:blip r:embed="rId30"/>
          <a:stretch>
            <a:fillRect/>
          </a:stretch>
        </p:blipFill>
        <p:spPr>
          <a:xfrm>
            <a:off x="7450003" y="70335"/>
            <a:ext cx="4853192" cy="6540030"/>
          </a:xfrm>
          <a:prstGeom prst="rect">
            <a:avLst/>
          </a:prstGeom>
        </p:spPr>
      </p:pic>
      <p:sp>
        <p:nvSpPr>
          <p:cNvPr id="1024" name="文本框 1023"/>
          <p:cNvSpPr txBox="1"/>
          <p:nvPr/>
        </p:nvSpPr>
        <p:spPr>
          <a:xfrm>
            <a:off x="4403125" y="5964034"/>
            <a:ext cx="1335622" cy="646331"/>
          </a:xfrm>
          <a:prstGeom prst="rect">
            <a:avLst/>
          </a:prstGeom>
          <a:noFill/>
        </p:spPr>
        <p:txBody>
          <a:bodyPr wrap="none" rtlCol="0">
            <a:spAutoFit/>
          </a:bodyPr>
          <a:lstStyle/>
          <a:p>
            <a:r>
              <a:rPr lang="en-US" altLang="zh-CN" dirty="0" smtClean="0"/>
              <a:t>1. </a:t>
            </a:r>
            <a:r>
              <a:rPr lang="zh-CN" altLang="en-US" dirty="0" smtClean="0"/>
              <a:t>门</a:t>
            </a:r>
            <a:endParaRPr lang="en-US" altLang="zh-CN" dirty="0" smtClean="0"/>
          </a:p>
          <a:p>
            <a:r>
              <a:rPr lang="en-US" altLang="zh-CN" dirty="0" smtClean="0"/>
              <a:t>2. </a:t>
            </a:r>
            <a:r>
              <a:rPr lang="zh-CN" altLang="en-US" dirty="0" smtClean="0"/>
              <a:t>记忆单元</a:t>
            </a:r>
            <a:endParaRPr lang="zh-CN" altLang="en-US" dirty="0"/>
          </a:p>
        </p:txBody>
      </p:sp>
    </p:spTree>
    <p:extLst>
      <p:ext uri="{BB962C8B-B14F-4D97-AF65-F5344CB8AC3E}">
        <p14:creationId xmlns:p14="http://schemas.microsoft.com/office/powerpoint/2010/main" val="294988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RNN</a:t>
            </a:r>
            <a:r>
              <a:rPr lang="zh-CN" altLang="en-US" dirty="0"/>
              <a:t>神经元</a:t>
            </a:r>
            <a:r>
              <a:rPr lang="zh-CN" altLang="en-US" dirty="0" smtClean="0"/>
              <a:t>变种</a:t>
            </a:r>
            <a:r>
              <a:rPr lang="en-US" altLang="zh-CN" dirty="0" smtClean="0"/>
              <a:t>LSTM</a:t>
            </a:r>
            <a:endParaRPr lang="zh-CN" altLang="en-US" dirty="0"/>
          </a:p>
        </p:txBody>
      </p:sp>
      <p:sp>
        <p:nvSpPr>
          <p:cNvPr id="50" name="文本框 49"/>
          <p:cNvSpPr txBox="1"/>
          <p:nvPr/>
        </p:nvSpPr>
        <p:spPr>
          <a:xfrm>
            <a:off x="916519" y="5048250"/>
            <a:ext cx="877163" cy="369332"/>
          </a:xfrm>
          <a:prstGeom prst="rect">
            <a:avLst/>
          </a:prstGeom>
          <a:noFill/>
        </p:spPr>
        <p:txBody>
          <a:bodyPr wrap="none" rtlCol="0">
            <a:spAutoFit/>
          </a:bodyPr>
          <a:lstStyle/>
          <a:p>
            <a:r>
              <a:rPr lang="zh-CN" altLang="en-US" dirty="0" smtClean="0"/>
              <a:t>输入层</a:t>
            </a:r>
            <a:endParaRPr lang="zh-CN" altLang="en-US" dirty="0"/>
          </a:p>
        </p:txBody>
      </p:sp>
      <p:sp>
        <p:nvSpPr>
          <p:cNvPr id="51" name="文本框 50"/>
          <p:cNvSpPr txBox="1"/>
          <p:nvPr/>
        </p:nvSpPr>
        <p:spPr>
          <a:xfrm>
            <a:off x="838200" y="3664242"/>
            <a:ext cx="877163" cy="369332"/>
          </a:xfrm>
          <a:prstGeom prst="rect">
            <a:avLst/>
          </a:prstGeom>
          <a:noFill/>
        </p:spPr>
        <p:txBody>
          <a:bodyPr wrap="none" rtlCol="0">
            <a:spAutoFit/>
          </a:bodyPr>
          <a:lstStyle/>
          <a:p>
            <a:r>
              <a:rPr lang="zh-CN" altLang="en-US" dirty="0" smtClean="0"/>
              <a:t>隐藏层</a:t>
            </a:r>
            <a:endParaRPr lang="zh-CN" altLang="en-US" dirty="0"/>
          </a:p>
        </p:txBody>
      </p:sp>
      <p:sp>
        <p:nvSpPr>
          <p:cNvPr id="52" name="文本框 51"/>
          <p:cNvSpPr txBox="1"/>
          <p:nvPr/>
        </p:nvSpPr>
        <p:spPr>
          <a:xfrm>
            <a:off x="916518" y="2431025"/>
            <a:ext cx="877163" cy="369332"/>
          </a:xfrm>
          <a:prstGeom prst="rect">
            <a:avLst/>
          </a:prstGeom>
          <a:noFill/>
        </p:spPr>
        <p:txBody>
          <a:bodyPr wrap="none" rtlCol="0">
            <a:spAutoFit/>
          </a:bodyPr>
          <a:lstStyle/>
          <a:p>
            <a:r>
              <a:rPr lang="zh-CN" altLang="en-US" dirty="0" smtClean="0"/>
              <a:t>输出层</a:t>
            </a:r>
            <a:endParaRPr lang="zh-CN" altLang="en-US" dirty="0"/>
          </a:p>
        </p:txBody>
      </p:sp>
      <p:grpSp>
        <p:nvGrpSpPr>
          <p:cNvPr id="3" name="组合 2"/>
          <p:cNvGrpSpPr/>
          <p:nvPr/>
        </p:nvGrpSpPr>
        <p:grpSpPr>
          <a:xfrm>
            <a:off x="1914525" y="2310564"/>
            <a:ext cx="6972300" cy="3119718"/>
            <a:chOff x="1914525" y="2310564"/>
            <a:chExt cx="6972300" cy="3119718"/>
          </a:xfrm>
        </p:grpSpPr>
        <p:sp>
          <p:nvSpPr>
            <p:cNvPr id="9" name="椭圆 8"/>
            <p:cNvSpPr/>
            <p:nvPr/>
          </p:nvSpPr>
          <p:spPr>
            <a:xfrm>
              <a:off x="2936051" y="4806338"/>
              <a:ext cx="774551" cy="623944"/>
            </a:xfrm>
            <a:prstGeom prst="ellipse">
              <a:avLst/>
            </a:prstGeom>
            <a:solidFill>
              <a:srgbClr val="99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p:cNvSpPr/>
            <p:nvPr/>
          </p:nvSpPr>
          <p:spPr>
            <a:xfrm>
              <a:off x="2936050" y="2310564"/>
              <a:ext cx="774551" cy="62394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dirty="0"/>
            </a:p>
          </p:txBody>
        </p:sp>
        <p:sp>
          <p:nvSpPr>
            <p:cNvPr id="11" name="椭圆 10"/>
            <p:cNvSpPr/>
            <p:nvPr/>
          </p:nvSpPr>
          <p:spPr>
            <a:xfrm>
              <a:off x="2936049" y="3536936"/>
              <a:ext cx="774551" cy="623944"/>
            </a:xfrm>
            <a:prstGeom prst="ellipse">
              <a:avLst/>
            </a:prstGeom>
            <a:solidFill>
              <a:srgbClr val="B3FFA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12" name="直接箭头连接符 11"/>
            <p:cNvCxnSpPr>
              <a:endCxn id="11" idx="4"/>
            </p:cNvCxnSpPr>
            <p:nvPr/>
          </p:nvCxnSpPr>
          <p:spPr>
            <a:xfrm flipV="1">
              <a:off x="3323324" y="4160880"/>
              <a:ext cx="1" cy="6454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直接箭头连接符 12"/>
            <p:cNvCxnSpPr>
              <a:stCxn id="11" idx="0"/>
              <a:endCxn id="10" idx="4"/>
            </p:cNvCxnSpPr>
            <p:nvPr/>
          </p:nvCxnSpPr>
          <p:spPr>
            <a:xfrm flipV="1">
              <a:off x="3323325" y="2934508"/>
              <a:ext cx="1" cy="6024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3090802" y="4960121"/>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3090802" y="4960121"/>
                  <a:ext cx="477745" cy="369332"/>
                </a:xfrm>
                <a:prstGeom prst="rect">
                  <a:avLst/>
                </a:prstGeom>
                <a:blipFill rotWithShape="0">
                  <a:blip r:embed="rId3"/>
                  <a:stretch>
                    <a:fillRect r="-2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3052758" y="3654414"/>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3052758" y="3654414"/>
                  <a:ext cx="477745" cy="369332"/>
                </a:xfrm>
                <a:prstGeom prst="rect">
                  <a:avLst/>
                </a:prstGeom>
                <a:blipFill rotWithShape="0">
                  <a:blip r:embed="rId4"/>
                  <a:stretch>
                    <a:fillRect r="-16667"/>
                  </a:stretch>
                </a:blipFill>
              </p:spPr>
              <p:txBody>
                <a:bodyPr/>
                <a:lstStyle/>
                <a:p>
                  <a:r>
                    <a:rPr lang="zh-CN" altLang="en-US">
                      <a:noFill/>
                    </a:rPr>
                    <a:t> </a:t>
                  </a:r>
                </a:p>
              </p:txBody>
            </p:sp>
          </mc:Fallback>
        </mc:AlternateContent>
        <p:sp>
          <p:nvSpPr>
            <p:cNvPr id="17" name="椭圆 16"/>
            <p:cNvSpPr/>
            <p:nvPr/>
          </p:nvSpPr>
          <p:spPr>
            <a:xfrm>
              <a:off x="4896600" y="4806338"/>
              <a:ext cx="774551" cy="623944"/>
            </a:xfrm>
            <a:prstGeom prst="ellipse">
              <a:avLst/>
            </a:prstGeom>
            <a:solidFill>
              <a:srgbClr val="99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p:cNvSpPr/>
            <p:nvPr/>
          </p:nvSpPr>
          <p:spPr>
            <a:xfrm>
              <a:off x="4896599" y="2310564"/>
              <a:ext cx="774551" cy="62394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dirty="0"/>
            </a:p>
          </p:txBody>
        </p:sp>
        <p:sp>
          <p:nvSpPr>
            <p:cNvPr id="19" name="椭圆 18"/>
            <p:cNvSpPr/>
            <p:nvPr/>
          </p:nvSpPr>
          <p:spPr>
            <a:xfrm>
              <a:off x="4896598" y="3536936"/>
              <a:ext cx="774551" cy="623944"/>
            </a:xfrm>
            <a:prstGeom prst="ellipse">
              <a:avLst/>
            </a:prstGeom>
            <a:solidFill>
              <a:srgbClr val="B3FFA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20" name="直接箭头连接符 19"/>
            <p:cNvCxnSpPr>
              <a:endCxn id="19" idx="4"/>
            </p:cNvCxnSpPr>
            <p:nvPr/>
          </p:nvCxnSpPr>
          <p:spPr>
            <a:xfrm flipV="1">
              <a:off x="5283873" y="4160880"/>
              <a:ext cx="1" cy="6454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直接箭头连接符 20"/>
            <p:cNvCxnSpPr>
              <a:stCxn id="19" idx="0"/>
              <a:endCxn id="18" idx="4"/>
            </p:cNvCxnSpPr>
            <p:nvPr/>
          </p:nvCxnSpPr>
          <p:spPr>
            <a:xfrm flipV="1">
              <a:off x="5283874" y="2934508"/>
              <a:ext cx="1" cy="6024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p:cNvSpPr txBox="1"/>
                <p:nvPr/>
              </p:nvSpPr>
              <p:spPr>
                <a:xfrm>
                  <a:off x="5051351" y="4960121"/>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22" name="文本框 21"/>
                <p:cNvSpPr txBox="1">
                  <a:spLocks noRot="1" noChangeAspect="1" noMove="1" noResize="1" noEditPoints="1" noAdjustHandles="1" noChangeArrowheads="1" noChangeShapeType="1" noTextEdit="1"/>
                </p:cNvSpPr>
                <p:nvPr/>
              </p:nvSpPr>
              <p:spPr>
                <a:xfrm>
                  <a:off x="5051351" y="4960121"/>
                  <a:ext cx="477745" cy="369332"/>
                </a:xfrm>
                <a:prstGeom prst="rect">
                  <a:avLst/>
                </a:prstGeom>
                <a:blipFill rotWithShape="0">
                  <a:blip r:embed="rId5"/>
                  <a:stretch>
                    <a:fillRect r="-21795"/>
                  </a:stretch>
                </a:blipFill>
              </p:spPr>
              <p:txBody>
                <a:bodyPr/>
                <a:lstStyle/>
                <a:p>
                  <a:r>
                    <a:rPr lang="zh-CN" altLang="en-US">
                      <a:noFill/>
                    </a:rPr>
                    <a:t> </a:t>
                  </a:r>
                </a:p>
              </p:txBody>
            </p:sp>
          </mc:Fallback>
        </mc:AlternateContent>
        <p:sp>
          <p:nvSpPr>
            <p:cNvPr id="24" name="椭圆 23"/>
            <p:cNvSpPr/>
            <p:nvPr/>
          </p:nvSpPr>
          <p:spPr>
            <a:xfrm>
              <a:off x="6838095" y="4806338"/>
              <a:ext cx="774551" cy="623944"/>
            </a:xfrm>
            <a:prstGeom prst="ellipse">
              <a:avLst/>
            </a:prstGeom>
            <a:solidFill>
              <a:srgbClr val="99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6838094" y="2310564"/>
              <a:ext cx="774551" cy="62394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dirty="0"/>
            </a:p>
          </p:txBody>
        </p:sp>
        <p:sp>
          <p:nvSpPr>
            <p:cNvPr id="26" name="椭圆 25"/>
            <p:cNvSpPr/>
            <p:nvPr/>
          </p:nvSpPr>
          <p:spPr>
            <a:xfrm>
              <a:off x="6838093" y="3536936"/>
              <a:ext cx="774551" cy="623944"/>
            </a:xfrm>
            <a:prstGeom prst="ellipse">
              <a:avLst/>
            </a:prstGeom>
            <a:solidFill>
              <a:srgbClr val="B3FFA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cxnSp>
          <p:nvCxnSpPr>
            <p:cNvPr id="27" name="直接箭头连接符 26"/>
            <p:cNvCxnSpPr>
              <a:endCxn id="26" idx="4"/>
            </p:cNvCxnSpPr>
            <p:nvPr/>
          </p:nvCxnSpPr>
          <p:spPr>
            <a:xfrm flipV="1">
              <a:off x="7225368" y="4160880"/>
              <a:ext cx="1" cy="6454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直接箭头连接符 27"/>
            <p:cNvCxnSpPr>
              <a:stCxn id="26" idx="0"/>
              <a:endCxn id="25" idx="4"/>
            </p:cNvCxnSpPr>
            <p:nvPr/>
          </p:nvCxnSpPr>
          <p:spPr>
            <a:xfrm flipV="1">
              <a:off x="7225369" y="2934508"/>
              <a:ext cx="1" cy="6024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9" name="文本框 28"/>
                <p:cNvSpPr txBox="1"/>
                <p:nvPr/>
              </p:nvSpPr>
              <p:spPr>
                <a:xfrm>
                  <a:off x="6992846" y="4960121"/>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29" name="文本框 28"/>
                <p:cNvSpPr txBox="1">
                  <a:spLocks noRot="1" noChangeAspect="1" noMove="1" noResize="1" noEditPoints="1" noAdjustHandles="1" noChangeArrowheads="1" noChangeShapeType="1" noTextEdit="1"/>
                </p:cNvSpPr>
                <p:nvPr/>
              </p:nvSpPr>
              <p:spPr>
                <a:xfrm>
                  <a:off x="6992846" y="4960121"/>
                  <a:ext cx="477745" cy="36933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6980146" y="2434101"/>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30" name="文本框 29"/>
                <p:cNvSpPr txBox="1">
                  <a:spLocks noRot="1" noChangeAspect="1" noMove="1" noResize="1" noEditPoints="1" noAdjustHandles="1" noChangeArrowheads="1" noChangeShapeType="1" noTextEdit="1"/>
                </p:cNvSpPr>
                <p:nvPr/>
              </p:nvSpPr>
              <p:spPr>
                <a:xfrm>
                  <a:off x="6980146" y="2434101"/>
                  <a:ext cx="477745" cy="369332"/>
                </a:xfrm>
                <a:prstGeom prst="rect">
                  <a:avLst/>
                </a:prstGeom>
                <a:blipFill rotWithShape="0">
                  <a:blip r:embed="rId7"/>
                  <a:stretch>
                    <a:fillRect/>
                  </a:stretch>
                </a:blipFill>
              </p:spPr>
              <p:txBody>
                <a:bodyPr/>
                <a:lstStyle/>
                <a:p>
                  <a:r>
                    <a:rPr lang="zh-CN" altLang="en-US">
                      <a:noFill/>
                    </a:rPr>
                    <a:t> </a:t>
                  </a:r>
                </a:p>
              </p:txBody>
            </p:sp>
          </mc:Fallback>
        </mc:AlternateContent>
        <p:cxnSp>
          <p:nvCxnSpPr>
            <p:cNvPr id="31" name="直接箭头连接符 30"/>
            <p:cNvCxnSpPr>
              <a:endCxn id="11" idx="2"/>
            </p:cNvCxnSpPr>
            <p:nvPr/>
          </p:nvCxnSpPr>
          <p:spPr>
            <a:xfrm>
              <a:off x="1914525" y="3848908"/>
              <a:ext cx="1021524" cy="0"/>
            </a:xfrm>
            <a:prstGeom prst="straightConnector1">
              <a:avLst/>
            </a:prstGeom>
            <a:ln>
              <a:prstDash val="sysDot"/>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2" name="文本框 31"/>
                <p:cNvSpPr txBox="1"/>
                <p:nvPr/>
              </p:nvSpPr>
              <p:spPr>
                <a:xfrm>
                  <a:off x="1961946" y="3398849"/>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−3</m:t>
                            </m:r>
                          </m:sub>
                        </m:sSub>
                      </m:oMath>
                    </m:oMathPara>
                  </a14:m>
                  <a:endParaRPr lang="zh-CN" altLang="en-US" dirty="0"/>
                </a:p>
              </p:txBody>
            </p:sp>
          </mc:Choice>
          <mc:Fallback xmlns="">
            <p:sp>
              <p:nvSpPr>
                <p:cNvPr id="32" name="文本框 31"/>
                <p:cNvSpPr txBox="1">
                  <a:spLocks noRot="1" noChangeAspect="1" noMove="1" noResize="1" noEditPoints="1" noAdjustHandles="1" noChangeArrowheads="1" noChangeShapeType="1" noTextEdit="1"/>
                </p:cNvSpPr>
                <p:nvPr/>
              </p:nvSpPr>
              <p:spPr>
                <a:xfrm>
                  <a:off x="1961946" y="3398849"/>
                  <a:ext cx="477745" cy="369332"/>
                </a:xfrm>
                <a:prstGeom prst="rect">
                  <a:avLst/>
                </a:prstGeom>
                <a:blipFill rotWithShape="0">
                  <a:blip r:embed="rId8"/>
                  <a:stretch>
                    <a:fillRect r="-25641"/>
                  </a:stretch>
                </a:blipFill>
              </p:spPr>
              <p:txBody>
                <a:bodyPr/>
                <a:lstStyle/>
                <a:p>
                  <a:r>
                    <a:rPr lang="zh-CN" altLang="en-US">
                      <a:noFill/>
                    </a:rPr>
                    <a:t> </a:t>
                  </a:r>
                </a:p>
              </p:txBody>
            </p:sp>
          </mc:Fallback>
        </mc:AlternateContent>
        <p:cxnSp>
          <p:nvCxnSpPr>
            <p:cNvPr id="33" name="直接箭头连接符 32"/>
            <p:cNvCxnSpPr>
              <a:stCxn id="11" idx="6"/>
              <a:endCxn id="19" idx="2"/>
            </p:cNvCxnSpPr>
            <p:nvPr/>
          </p:nvCxnSpPr>
          <p:spPr>
            <a:xfrm>
              <a:off x="3710600" y="3848908"/>
              <a:ext cx="1185998" cy="0"/>
            </a:xfrm>
            <a:prstGeom prst="straightConnector1">
              <a:avLst/>
            </a:prstGeom>
            <a:ln>
              <a:prstDash val="sysDot"/>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4" name="文本框 33"/>
                <p:cNvSpPr txBox="1"/>
                <p:nvPr/>
              </p:nvSpPr>
              <p:spPr>
                <a:xfrm>
                  <a:off x="3850613" y="3398849"/>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oMath>
                    </m:oMathPara>
                  </a14:m>
                  <a:endParaRPr lang="zh-CN" altLang="en-US" dirty="0"/>
                </a:p>
              </p:txBody>
            </p:sp>
          </mc:Choice>
          <mc:Fallback xmlns="">
            <p:sp>
              <p:nvSpPr>
                <p:cNvPr id="34" name="文本框 33"/>
                <p:cNvSpPr txBox="1">
                  <a:spLocks noRot="1" noChangeAspect="1" noMove="1" noResize="1" noEditPoints="1" noAdjustHandles="1" noChangeArrowheads="1" noChangeShapeType="1" noTextEdit="1"/>
                </p:cNvSpPr>
                <p:nvPr/>
              </p:nvSpPr>
              <p:spPr>
                <a:xfrm>
                  <a:off x="3850613" y="3398849"/>
                  <a:ext cx="477745" cy="369332"/>
                </a:xfrm>
                <a:prstGeom prst="rect">
                  <a:avLst/>
                </a:prstGeom>
                <a:blipFill rotWithShape="0">
                  <a:blip r:embed="rId9"/>
                  <a:stretch>
                    <a:fillRect r="-25641"/>
                  </a:stretch>
                </a:blipFill>
              </p:spPr>
              <p:txBody>
                <a:bodyPr/>
                <a:lstStyle/>
                <a:p>
                  <a:r>
                    <a:rPr lang="zh-CN" altLang="en-US">
                      <a:noFill/>
                    </a:rPr>
                    <a:t> </a:t>
                  </a:r>
                </a:p>
              </p:txBody>
            </p:sp>
          </mc:Fallback>
        </mc:AlternateContent>
        <p:cxnSp>
          <p:nvCxnSpPr>
            <p:cNvPr id="35" name="直接箭头连接符 34"/>
            <p:cNvCxnSpPr>
              <a:stCxn id="19" idx="6"/>
              <a:endCxn id="26" idx="2"/>
            </p:cNvCxnSpPr>
            <p:nvPr/>
          </p:nvCxnSpPr>
          <p:spPr>
            <a:xfrm>
              <a:off x="5671149" y="3848908"/>
              <a:ext cx="1166944" cy="0"/>
            </a:xfrm>
            <a:prstGeom prst="straightConnector1">
              <a:avLst/>
            </a:prstGeom>
            <a:ln>
              <a:prstDash val="sysDot"/>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6" name="文本框 35"/>
                <p:cNvSpPr txBox="1"/>
                <p:nvPr/>
              </p:nvSpPr>
              <p:spPr>
                <a:xfrm>
                  <a:off x="5791344" y="3450897"/>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5791344" y="3450897"/>
                  <a:ext cx="477745" cy="369332"/>
                </a:xfrm>
                <a:prstGeom prst="rect">
                  <a:avLst/>
                </a:prstGeom>
                <a:blipFill rotWithShape="0">
                  <a:blip r:embed="rId10"/>
                  <a:stretch>
                    <a:fillRect r="-2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5045002" y="3653485"/>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37" name="文本框 36"/>
                <p:cNvSpPr txBox="1">
                  <a:spLocks noRot="1" noChangeAspect="1" noMove="1" noResize="1" noEditPoints="1" noAdjustHandles="1" noChangeArrowheads="1" noChangeShapeType="1" noTextEdit="1"/>
                </p:cNvSpPr>
                <p:nvPr/>
              </p:nvSpPr>
              <p:spPr>
                <a:xfrm>
                  <a:off x="5045002" y="3653485"/>
                  <a:ext cx="477745" cy="369332"/>
                </a:xfrm>
                <a:prstGeom prst="rect">
                  <a:avLst/>
                </a:prstGeom>
                <a:blipFill rotWithShape="0">
                  <a:blip r:embed="rId11"/>
                  <a:stretch>
                    <a:fillRect r="-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6986495" y="3664242"/>
                  <a:ext cx="4777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38" name="文本框 37"/>
                <p:cNvSpPr txBox="1">
                  <a:spLocks noRot="1" noChangeAspect="1" noMove="1" noResize="1" noEditPoints="1" noAdjustHandles="1" noChangeArrowheads="1" noChangeShapeType="1" noTextEdit="1"/>
                </p:cNvSpPr>
                <p:nvPr/>
              </p:nvSpPr>
              <p:spPr>
                <a:xfrm>
                  <a:off x="6986495" y="3664242"/>
                  <a:ext cx="477745" cy="369332"/>
                </a:xfrm>
                <a:prstGeom prst="rect">
                  <a:avLst/>
                </a:prstGeom>
                <a:blipFill rotWithShape="0">
                  <a:blip r:embed="rId12"/>
                  <a:stretch>
                    <a:fillRect/>
                  </a:stretch>
                </a:blipFill>
              </p:spPr>
              <p:txBody>
                <a:bodyPr/>
                <a:lstStyle/>
                <a:p>
                  <a:r>
                    <a:rPr lang="zh-CN" altLang="en-US">
                      <a:noFill/>
                    </a:rPr>
                    <a:t> </a:t>
                  </a:r>
                </a:p>
              </p:txBody>
            </p:sp>
          </mc:Fallback>
        </mc:AlternateContent>
        <p:sp>
          <p:nvSpPr>
            <p:cNvPr id="58" name="流程图: 联系 57"/>
            <p:cNvSpPr/>
            <p:nvPr/>
          </p:nvSpPr>
          <p:spPr>
            <a:xfrm>
              <a:off x="2565636" y="3733835"/>
              <a:ext cx="230400" cy="23014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F</a:t>
              </a:r>
              <a:endParaRPr lang="zh-CN" altLang="en-US" dirty="0"/>
            </a:p>
          </p:txBody>
        </p:sp>
        <p:sp>
          <p:nvSpPr>
            <p:cNvPr id="59" name="流程图: 联系 58"/>
            <p:cNvSpPr/>
            <p:nvPr/>
          </p:nvSpPr>
          <p:spPr>
            <a:xfrm>
              <a:off x="3201774" y="4314663"/>
              <a:ext cx="230400" cy="23014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sp>
          <p:nvSpPr>
            <p:cNvPr id="60" name="流程图: 联系 59"/>
            <p:cNvSpPr/>
            <p:nvPr/>
          </p:nvSpPr>
          <p:spPr>
            <a:xfrm>
              <a:off x="3201774" y="3170959"/>
              <a:ext cx="230400" cy="230145"/>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a:t>
              </a:r>
              <a:endParaRPr lang="zh-CN" altLang="en-US" dirty="0"/>
            </a:p>
          </p:txBody>
        </p:sp>
        <p:sp>
          <p:nvSpPr>
            <p:cNvPr id="61" name="流程图: 联系 60"/>
            <p:cNvSpPr/>
            <p:nvPr/>
          </p:nvSpPr>
          <p:spPr>
            <a:xfrm>
              <a:off x="4527541" y="3733835"/>
              <a:ext cx="230400" cy="23014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F</a:t>
              </a:r>
              <a:endParaRPr lang="zh-CN" altLang="en-US" dirty="0"/>
            </a:p>
          </p:txBody>
        </p:sp>
        <p:sp>
          <p:nvSpPr>
            <p:cNvPr id="62" name="流程图: 联系 61"/>
            <p:cNvSpPr/>
            <p:nvPr/>
          </p:nvSpPr>
          <p:spPr>
            <a:xfrm>
              <a:off x="5163679" y="4314663"/>
              <a:ext cx="230400" cy="230145"/>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sp>
          <p:nvSpPr>
            <p:cNvPr id="63" name="流程图: 联系 62"/>
            <p:cNvSpPr/>
            <p:nvPr/>
          </p:nvSpPr>
          <p:spPr>
            <a:xfrm>
              <a:off x="5163679" y="3170959"/>
              <a:ext cx="230400" cy="230145"/>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a:t>
              </a:r>
              <a:endParaRPr lang="zh-CN" altLang="en-US" dirty="0"/>
            </a:p>
          </p:txBody>
        </p:sp>
        <p:sp>
          <p:nvSpPr>
            <p:cNvPr id="64" name="流程图: 联系 63"/>
            <p:cNvSpPr/>
            <p:nvPr/>
          </p:nvSpPr>
          <p:spPr>
            <a:xfrm>
              <a:off x="6479024" y="3733835"/>
              <a:ext cx="230400" cy="230145"/>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F</a:t>
              </a:r>
              <a:endParaRPr lang="zh-CN" altLang="en-US" dirty="0"/>
            </a:p>
          </p:txBody>
        </p:sp>
        <p:sp>
          <p:nvSpPr>
            <p:cNvPr id="65" name="流程图: 联系 64"/>
            <p:cNvSpPr/>
            <p:nvPr/>
          </p:nvSpPr>
          <p:spPr>
            <a:xfrm>
              <a:off x="7115162" y="4314663"/>
              <a:ext cx="230400" cy="230145"/>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sp>
          <p:nvSpPr>
            <p:cNvPr id="66" name="流程图: 联系 65"/>
            <p:cNvSpPr/>
            <p:nvPr/>
          </p:nvSpPr>
          <p:spPr>
            <a:xfrm>
              <a:off x="7115162" y="3170959"/>
              <a:ext cx="230400" cy="230145"/>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a:t>
              </a:r>
              <a:endParaRPr lang="zh-CN" altLang="en-US" dirty="0"/>
            </a:p>
          </p:txBody>
        </p:sp>
        <p:sp>
          <p:nvSpPr>
            <p:cNvPr id="69" name="任意多边形 68"/>
            <p:cNvSpPr/>
            <p:nvPr/>
          </p:nvSpPr>
          <p:spPr>
            <a:xfrm>
              <a:off x="2647950" y="2314573"/>
              <a:ext cx="6238875" cy="2924177"/>
            </a:xfrm>
            <a:custGeom>
              <a:avLst/>
              <a:gdLst>
                <a:gd name="connsiteX0" fmla="*/ 0 w 6238875"/>
                <a:gd name="connsiteY0" fmla="*/ 2924177 h 2924177"/>
                <a:gd name="connsiteX1" fmla="*/ 9525 w 6238875"/>
                <a:gd name="connsiteY1" fmla="*/ 2847977 h 2924177"/>
                <a:gd name="connsiteX2" fmla="*/ 38100 w 6238875"/>
                <a:gd name="connsiteY2" fmla="*/ 2752727 h 2924177"/>
                <a:gd name="connsiteX3" fmla="*/ 47625 w 6238875"/>
                <a:gd name="connsiteY3" fmla="*/ 2714627 h 2924177"/>
                <a:gd name="connsiteX4" fmla="*/ 57150 w 6238875"/>
                <a:gd name="connsiteY4" fmla="*/ 2667002 h 2924177"/>
                <a:gd name="connsiteX5" fmla="*/ 66675 w 6238875"/>
                <a:gd name="connsiteY5" fmla="*/ 2638427 h 2924177"/>
                <a:gd name="connsiteX6" fmla="*/ 76200 w 6238875"/>
                <a:gd name="connsiteY6" fmla="*/ 2562227 h 2924177"/>
                <a:gd name="connsiteX7" fmla="*/ 95250 w 6238875"/>
                <a:gd name="connsiteY7" fmla="*/ 2371727 h 2924177"/>
                <a:gd name="connsiteX8" fmla="*/ 123825 w 6238875"/>
                <a:gd name="connsiteY8" fmla="*/ 2276477 h 2924177"/>
                <a:gd name="connsiteX9" fmla="*/ 133350 w 6238875"/>
                <a:gd name="connsiteY9" fmla="*/ 2228852 h 2924177"/>
                <a:gd name="connsiteX10" fmla="*/ 142875 w 6238875"/>
                <a:gd name="connsiteY10" fmla="*/ 2200277 h 2924177"/>
                <a:gd name="connsiteX11" fmla="*/ 161925 w 6238875"/>
                <a:gd name="connsiteY11" fmla="*/ 2085977 h 2924177"/>
                <a:gd name="connsiteX12" fmla="*/ 190500 w 6238875"/>
                <a:gd name="connsiteY12" fmla="*/ 2028827 h 2924177"/>
                <a:gd name="connsiteX13" fmla="*/ 200025 w 6238875"/>
                <a:gd name="connsiteY13" fmla="*/ 2000252 h 2924177"/>
                <a:gd name="connsiteX14" fmla="*/ 304800 w 6238875"/>
                <a:gd name="connsiteY14" fmla="*/ 1933577 h 2924177"/>
                <a:gd name="connsiteX15" fmla="*/ 342900 w 6238875"/>
                <a:gd name="connsiteY15" fmla="*/ 1924052 h 2924177"/>
                <a:gd name="connsiteX16" fmla="*/ 381000 w 6238875"/>
                <a:gd name="connsiteY16" fmla="*/ 1905002 h 2924177"/>
                <a:gd name="connsiteX17" fmla="*/ 476250 w 6238875"/>
                <a:gd name="connsiteY17" fmla="*/ 1838327 h 2924177"/>
                <a:gd name="connsiteX18" fmla="*/ 533400 w 6238875"/>
                <a:gd name="connsiteY18" fmla="*/ 1800227 h 2924177"/>
                <a:gd name="connsiteX19" fmla="*/ 590550 w 6238875"/>
                <a:gd name="connsiteY19" fmla="*/ 1752602 h 2924177"/>
                <a:gd name="connsiteX20" fmla="*/ 609600 w 6238875"/>
                <a:gd name="connsiteY20" fmla="*/ 1724027 h 2924177"/>
                <a:gd name="connsiteX21" fmla="*/ 638175 w 6238875"/>
                <a:gd name="connsiteY21" fmla="*/ 1714502 h 2924177"/>
                <a:gd name="connsiteX22" fmla="*/ 695325 w 6238875"/>
                <a:gd name="connsiteY22" fmla="*/ 1685927 h 2924177"/>
                <a:gd name="connsiteX23" fmla="*/ 752475 w 6238875"/>
                <a:gd name="connsiteY23" fmla="*/ 1638302 h 2924177"/>
                <a:gd name="connsiteX24" fmla="*/ 781050 w 6238875"/>
                <a:gd name="connsiteY24" fmla="*/ 1628777 h 2924177"/>
                <a:gd name="connsiteX25" fmla="*/ 809625 w 6238875"/>
                <a:gd name="connsiteY25" fmla="*/ 1609727 h 2924177"/>
                <a:gd name="connsiteX26" fmla="*/ 838200 w 6238875"/>
                <a:gd name="connsiteY26" fmla="*/ 1600202 h 2924177"/>
                <a:gd name="connsiteX27" fmla="*/ 866775 w 6238875"/>
                <a:gd name="connsiteY27" fmla="*/ 1581152 h 2924177"/>
                <a:gd name="connsiteX28" fmla="*/ 923925 w 6238875"/>
                <a:gd name="connsiteY28" fmla="*/ 1562102 h 2924177"/>
                <a:gd name="connsiteX29" fmla="*/ 952500 w 6238875"/>
                <a:gd name="connsiteY29" fmla="*/ 1552577 h 2924177"/>
                <a:gd name="connsiteX30" fmla="*/ 1857375 w 6238875"/>
                <a:gd name="connsiteY30" fmla="*/ 1571627 h 2924177"/>
                <a:gd name="connsiteX31" fmla="*/ 1952625 w 6238875"/>
                <a:gd name="connsiteY31" fmla="*/ 1581152 h 2924177"/>
                <a:gd name="connsiteX32" fmla="*/ 2105025 w 6238875"/>
                <a:gd name="connsiteY32" fmla="*/ 1590677 h 2924177"/>
                <a:gd name="connsiteX33" fmla="*/ 2190750 w 6238875"/>
                <a:gd name="connsiteY33" fmla="*/ 1600202 h 2924177"/>
                <a:gd name="connsiteX34" fmla="*/ 2657475 w 6238875"/>
                <a:gd name="connsiteY34" fmla="*/ 1609727 h 2924177"/>
                <a:gd name="connsiteX35" fmla="*/ 2981325 w 6238875"/>
                <a:gd name="connsiteY35" fmla="*/ 1600202 h 2924177"/>
                <a:gd name="connsiteX36" fmla="*/ 3019425 w 6238875"/>
                <a:gd name="connsiteY36" fmla="*/ 1590677 h 2924177"/>
                <a:gd name="connsiteX37" fmla="*/ 3305175 w 6238875"/>
                <a:gd name="connsiteY37" fmla="*/ 1571627 h 2924177"/>
                <a:gd name="connsiteX38" fmla="*/ 3371850 w 6238875"/>
                <a:gd name="connsiteY38" fmla="*/ 1562102 h 2924177"/>
                <a:gd name="connsiteX39" fmla="*/ 3400425 w 6238875"/>
                <a:gd name="connsiteY39" fmla="*/ 1552577 h 2924177"/>
                <a:gd name="connsiteX40" fmla="*/ 3714750 w 6238875"/>
                <a:gd name="connsiteY40" fmla="*/ 1543052 h 2924177"/>
                <a:gd name="connsiteX41" fmla="*/ 3895725 w 6238875"/>
                <a:gd name="connsiteY41" fmla="*/ 1552577 h 2924177"/>
                <a:gd name="connsiteX42" fmla="*/ 3924300 w 6238875"/>
                <a:gd name="connsiteY42" fmla="*/ 1562102 h 2924177"/>
                <a:gd name="connsiteX43" fmla="*/ 4305300 w 6238875"/>
                <a:gd name="connsiteY43" fmla="*/ 1552577 h 2924177"/>
                <a:gd name="connsiteX44" fmla="*/ 4381500 w 6238875"/>
                <a:gd name="connsiteY44" fmla="*/ 1543052 h 2924177"/>
                <a:gd name="connsiteX45" fmla="*/ 4514850 w 6238875"/>
                <a:gd name="connsiteY45" fmla="*/ 1533527 h 2924177"/>
                <a:gd name="connsiteX46" fmla="*/ 4572000 w 6238875"/>
                <a:gd name="connsiteY46" fmla="*/ 1514477 h 2924177"/>
                <a:gd name="connsiteX47" fmla="*/ 4600575 w 6238875"/>
                <a:gd name="connsiteY47" fmla="*/ 1504952 h 2924177"/>
                <a:gd name="connsiteX48" fmla="*/ 4629150 w 6238875"/>
                <a:gd name="connsiteY48" fmla="*/ 1485902 h 2924177"/>
                <a:gd name="connsiteX49" fmla="*/ 4686300 w 6238875"/>
                <a:gd name="connsiteY49" fmla="*/ 1428752 h 2924177"/>
                <a:gd name="connsiteX50" fmla="*/ 4705350 w 6238875"/>
                <a:gd name="connsiteY50" fmla="*/ 1400177 h 2924177"/>
                <a:gd name="connsiteX51" fmla="*/ 4733925 w 6238875"/>
                <a:gd name="connsiteY51" fmla="*/ 1381127 h 2924177"/>
                <a:gd name="connsiteX52" fmla="*/ 4743450 w 6238875"/>
                <a:gd name="connsiteY52" fmla="*/ 1343027 h 2924177"/>
                <a:gd name="connsiteX53" fmla="*/ 4781550 w 6238875"/>
                <a:gd name="connsiteY53" fmla="*/ 1276352 h 2924177"/>
                <a:gd name="connsiteX54" fmla="*/ 4810125 w 6238875"/>
                <a:gd name="connsiteY54" fmla="*/ 1181102 h 2924177"/>
                <a:gd name="connsiteX55" fmla="*/ 4819650 w 6238875"/>
                <a:gd name="connsiteY55" fmla="*/ 1152527 h 2924177"/>
                <a:gd name="connsiteX56" fmla="*/ 4819650 w 6238875"/>
                <a:gd name="connsiteY56" fmla="*/ 609602 h 2924177"/>
                <a:gd name="connsiteX57" fmla="*/ 4848225 w 6238875"/>
                <a:gd name="connsiteY57" fmla="*/ 476252 h 2924177"/>
                <a:gd name="connsiteX58" fmla="*/ 4867275 w 6238875"/>
                <a:gd name="connsiteY58" fmla="*/ 419102 h 2924177"/>
                <a:gd name="connsiteX59" fmla="*/ 4895850 w 6238875"/>
                <a:gd name="connsiteY59" fmla="*/ 390527 h 2924177"/>
                <a:gd name="connsiteX60" fmla="*/ 4924425 w 6238875"/>
                <a:gd name="connsiteY60" fmla="*/ 323852 h 2924177"/>
                <a:gd name="connsiteX61" fmla="*/ 4962525 w 6238875"/>
                <a:gd name="connsiteY61" fmla="*/ 304802 h 2924177"/>
                <a:gd name="connsiteX62" fmla="*/ 4981575 w 6238875"/>
                <a:gd name="connsiteY62" fmla="*/ 276227 h 2924177"/>
                <a:gd name="connsiteX63" fmla="*/ 5038725 w 6238875"/>
                <a:gd name="connsiteY63" fmla="*/ 238127 h 2924177"/>
                <a:gd name="connsiteX64" fmla="*/ 5057775 w 6238875"/>
                <a:gd name="connsiteY64" fmla="*/ 209552 h 2924177"/>
                <a:gd name="connsiteX65" fmla="*/ 5114925 w 6238875"/>
                <a:gd name="connsiteY65" fmla="*/ 171452 h 2924177"/>
                <a:gd name="connsiteX66" fmla="*/ 5200650 w 6238875"/>
                <a:gd name="connsiteY66" fmla="*/ 123827 h 2924177"/>
                <a:gd name="connsiteX67" fmla="*/ 5286375 w 6238875"/>
                <a:gd name="connsiteY67" fmla="*/ 114302 h 2924177"/>
                <a:gd name="connsiteX68" fmla="*/ 5343525 w 6238875"/>
                <a:gd name="connsiteY68" fmla="*/ 95252 h 2924177"/>
                <a:gd name="connsiteX69" fmla="*/ 5372100 w 6238875"/>
                <a:gd name="connsiteY69" fmla="*/ 85727 h 2924177"/>
                <a:gd name="connsiteX70" fmla="*/ 5429250 w 6238875"/>
                <a:gd name="connsiteY70" fmla="*/ 57152 h 2924177"/>
                <a:gd name="connsiteX71" fmla="*/ 5534025 w 6238875"/>
                <a:gd name="connsiteY71" fmla="*/ 47627 h 2924177"/>
                <a:gd name="connsiteX72" fmla="*/ 5619750 w 6238875"/>
                <a:gd name="connsiteY72" fmla="*/ 28577 h 2924177"/>
                <a:gd name="connsiteX73" fmla="*/ 5753100 w 6238875"/>
                <a:gd name="connsiteY73" fmla="*/ 9527 h 2924177"/>
                <a:gd name="connsiteX74" fmla="*/ 6238875 w 6238875"/>
                <a:gd name="connsiteY74" fmla="*/ 2 h 292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238875" h="2924177">
                  <a:moveTo>
                    <a:pt x="0" y="2924177"/>
                  </a:moveTo>
                  <a:cubicBezTo>
                    <a:pt x="3175" y="2898777"/>
                    <a:pt x="5317" y="2873226"/>
                    <a:pt x="9525" y="2847977"/>
                  </a:cubicBezTo>
                  <a:cubicBezTo>
                    <a:pt x="17084" y="2802624"/>
                    <a:pt x="25397" y="2803540"/>
                    <a:pt x="38100" y="2752727"/>
                  </a:cubicBezTo>
                  <a:cubicBezTo>
                    <a:pt x="41275" y="2740027"/>
                    <a:pt x="44785" y="2727406"/>
                    <a:pt x="47625" y="2714627"/>
                  </a:cubicBezTo>
                  <a:cubicBezTo>
                    <a:pt x="51137" y="2698823"/>
                    <a:pt x="53223" y="2682708"/>
                    <a:pt x="57150" y="2667002"/>
                  </a:cubicBezTo>
                  <a:cubicBezTo>
                    <a:pt x="59585" y="2657262"/>
                    <a:pt x="63500" y="2647952"/>
                    <a:pt x="66675" y="2638427"/>
                  </a:cubicBezTo>
                  <a:cubicBezTo>
                    <a:pt x="69850" y="2613027"/>
                    <a:pt x="73520" y="2587684"/>
                    <a:pt x="76200" y="2562227"/>
                  </a:cubicBezTo>
                  <a:cubicBezTo>
                    <a:pt x="80774" y="2518777"/>
                    <a:pt x="88046" y="2418556"/>
                    <a:pt x="95250" y="2371727"/>
                  </a:cubicBezTo>
                  <a:cubicBezTo>
                    <a:pt x="105810" y="2303085"/>
                    <a:pt x="106518" y="2363013"/>
                    <a:pt x="123825" y="2276477"/>
                  </a:cubicBezTo>
                  <a:cubicBezTo>
                    <a:pt x="127000" y="2260602"/>
                    <a:pt x="129423" y="2244558"/>
                    <a:pt x="133350" y="2228852"/>
                  </a:cubicBezTo>
                  <a:cubicBezTo>
                    <a:pt x="135785" y="2219112"/>
                    <a:pt x="140440" y="2210017"/>
                    <a:pt x="142875" y="2200277"/>
                  </a:cubicBezTo>
                  <a:cubicBezTo>
                    <a:pt x="159914" y="2132120"/>
                    <a:pt x="145796" y="2166622"/>
                    <a:pt x="161925" y="2085977"/>
                  </a:cubicBezTo>
                  <a:cubicBezTo>
                    <a:pt x="169905" y="2046075"/>
                    <a:pt x="171769" y="2066289"/>
                    <a:pt x="190500" y="2028827"/>
                  </a:cubicBezTo>
                  <a:cubicBezTo>
                    <a:pt x="194990" y="2019847"/>
                    <a:pt x="194456" y="2008606"/>
                    <a:pt x="200025" y="2000252"/>
                  </a:cubicBezTo>
                  <a:cubicBezTo>
                    <a:pt x="220846" y="1969020"/>
                    <a:pt x="275231" y="1940969"/>
                    <a:pt x="304800" y="1933577"/>
                  </a:cubicBezTo>
                  <a:cubicBezTo>
                    <a:pt x="317500" y="1930402"/>
                    <a:pt x="330643" y="1928649"/>
                    <a:pt x="342900" y="1924052"/>
                  </a:cubicBezTo>
                  <a:cubicBezTo>
                    <a:pt x="356195" y="1919066"/>
                    <a:pt x="368300" y="1911352"/>
                    <a:pt x="381000" y="1905002"/>
                  </a:cubicBezTo>
                  <a:cubicBezTo>
                    <a:pt x="422771" y="1842345"/>
                    <a:pt x="372523" y="1907478"/>
                    <a:pt x="476250" y="1838327"/>
                  </a:cubicBezTo>
                  <a:cubicBezTo>
                    <a:pt x="495300" y="1825627"/>
                    <a:pt x="517211" y="1816416"/>
                    <a:pt x="533400" y="1800227"/>
                  </a:cubicBezTo>
                  <a:cubicBezTo>
                    <a:pt x="570070" y="1763557"/>
                    <a:pt x="550767" y="1779124"/>
                    <a:pt x="590550" y="1752602"/>
                  </a:cubicBezTo>
                  <a:cubicBezTo>
                    <a:pt x="596900" y="1743077"/>
                    <a:pt x="600661" y="1731178"/>
                    <a:pt x="609600" y="1724027"/>
                  </a:cubicBezTo>
                  <a:cubicBezTo>
                    <a:pt x="617440" y="1717755"/>
                    <a:pt x="629195" y="1718992"/>
                    <a:pt x="638175" y="1714502"/>
                  </a:cubicBezTo>
                  <a:cubicBezTo>
                    <a:pt x="712033" y="1677573"/>
                    <a:pt x="623501" y="1709868"/>
                    <a:pt x="695325" y="1685927"/>
                  </a:cubicBezTo>
                  <a:cubicBezTo>
                    <a:pt x="716391" y="1664861"/>
                    <a:pt x="725953" y="1651563"/>
                    <a:pt x="752475" y="1638302"/>
                  </a:cubicBezTo>
                  <a:cubicBezTo>
                    <a:pt x="761455" y="1633812"/>
                    <a:pt x="772070" y="1633267"/>
                    <a:pt x="781050" y="1628777"/>
                  </a:cubicBezTo>
                  <a:cubicBezTo>
                    <a:pt x="791289" y="1623657"/>
                    <a:pt x="799386" y="1614847"/>
                    <a:pt x="809625" y="1609727"/>
                  </a:cubicBezTo>
                  <a:cubicBezTo>
                    <a:pt x="818605" y="1605237"/>
                    <a:pt x="829220" y="1604692"/>
                    <a:pt x="838200" y="1600202"/>
                  </a:cubicBezTo>
                  <a:cubicBezTo>
                    <a:pt x="848439" y="1595082"/>
                    <a:pt x="856314" y="1585801"/>
                    <a:pt x="866775" y="1581152"/>
                  </a:cubicBezTo>
                  <a:cubicBezTo>
                    <a:pt x="885125" y="1572997"/>
                    <a:pt x="904875" y="1568452"/>
                    <a:pt x="923925" y="1562102"/>
                  </a:cubicBezTo>
                  <a:lnTo>
                    <a:pt x="952500" y="1552577"/>
                  </a:lnTo>
                  <a:cubicBezTo>
                    <a:pt x="1337678" y="1587593"/>
                    <a:pt x="909803" y="1551466"/>
                    <a:pt x="1857375" y="1571627"/>
                  </a:cubicBezTo>
                  <a:cubicBezTo>
                    <a:pt x="1889276" y="1572306"/>
                    <a:pt x="1920811" y="1578705"/>
                    <a:pt x="1952625" y="1581152"/>
                  </a:cubicBezTo>
                  <a:cubicBezTo>
                    <a:pt x="2003374" y="1585056"/>
                    <a:pt x="2054288" y="1586618"/>
                    <a:pt x="2105025" y="1590677"/>
                  </a:cubicBezTo>
                  <a:cubicBezTo>
                    <a:pt x="2133684" y="1592970"/>
                    <a:pt x="2162016" y="1599211"/>
                    <a:pt x="2190750" y="1600202"/>
                  </a:cubicBezTo>
                  <a:cubicBezTo>
                    <a:pt x="2346265" y="1605565"/>
                    <a:pt x="2501900" y="1606552"/>
                    <a:pt x="2657475" y="1609727"/>
                  </a:cubicBezTo>
                  <a:cubicBezTo>
                    <a:pt x="2765425" y="1606552"/>
                    <a:pt x="2873478" y="1605878"/>
                    <a:pt x="2981325" y="1600202"/>
                  </a:cubicBezTo>
                  <a:cubicBezTo>
                    <a:pt x="2994398" y="1599514"/>
                    <a:pt x="3006424" y="1592207"/>
                    <a:pt x="3019425" y="1590677"/>
                  </a:cubicBezTo>
                  <a:cubicBezTo>
                    <a:pt x="3074112" y="1584243"/>
                    <a:pt x="3262635" y="1574129"/>
                    <a:pt x="3305175" y="1571627"/>
                  </a:cubicBezTo>
                  <a:cubicBezTo>
                    <a:pt x="3327400" y="1568452"/>
                    <a:pt x="3349835" y="1566505"/>
                    <a:pt x="3371850" y="1562102"/>
                  </a:cubicBezTo>
                  <a:cubicBezTo>
                    <a:pt x="3381695" y="1560133"/>
                    <a:pt x="3390400" y="1553134"/>
                    <a:pt x="3400425" y="1552577"/>
                  </a:cubicBezTo>
                  <a:cubicBezTo>
                    <a:pt x="3505087" y="1546762"/>
                    <a:pt x="3609975" y="1546227"/>
                    <a:pt x="3714750" y="1543052"/>
                  </a:cubicBezTo>
                  <a:cubicBezTo>
                    <a:pt x="3775075" y="1546227"/>
                    <a:pt x="3835565" y="1547108"/>
                    <a:pt x="3895725" y="1552577"/>
                  </a:cubicBezTo>
                  <a:cubicBezTo>
                    <a:pt x="3905724" y="1553486"/>
                    <a:pt x="3914260" y="1562102"/>
                    <a:pt x="3924300" y="1562102"/>
                  </a:cubicBezTo>
                  <a:cubicBezTo>
                    <a:pt x="4051340" y="1562102"/>
                    <a:pt x="4178300" y="1555752"/>
                    <a:pt x="4305300" y="1552577"/>
                  </a:cubicBezTo>
                  <a:cubicBezTo>
                    <a:pt x="4330700" y="1549402"/>
                    <a:pt x="4356007" y="1545370"/>
                    <a:pt x="4381500" y="1543052"/>
                  </a:cubicBezTo>
                  <a:cubicBezTo>
                    <a:pt x="4425880" y="1539017"/>
                    <a:pt x="4470780" y="1540138"/>
                    <a:pt x="4514850" y="1533527"/>
                  </a:cubicBezTo>
                  <a:cubicBezTo>
                    <a:pt x="4534708" y="1530548"/>
                    <a:pt x="4552950" y="1520827"/>
                    <a:pt x="4572000" y="1514477"/>
                  </a:cubicBezTo>
                  <a:cubicBezTo>
                    <a:pt x="4581525" y="1511302"/>
                    <a:pt x="4592221" y="1510521"/>
                    <a:pt x="4600575" y="1504952"/>
                  </a:cubicBezTo>
                  <a:cubicBezTo>
                    <a:pt x="4610100" y="1498602"/>
                    <a:pt x="4621055" y="1493997"/>
                    <a:pt x="4629150" y="1485902"/>
                  </a:cubicBezTo>
                  <a:cubicBezTo>
                    <a:pt x="4700037" y="1415015"/>
                    <a:pt x="4618957" y="1473647"/>
                    <a:pt x="4686300" y="1428752"/>
                  </a:cubicBezTo>
                  <a:cubicBezTo>
                    <a:pt x="4692650" y="1419227"/>
                    <a:pt x="4697255" y="1408272"/>
                    <a:pt x="4705350" y="1400177"/>
                  </a:cubicBezTo>
                  <a:cubicBezTo>
                    <a:pt x="4713445" y="1392082"/>
                    <a:pt x="4727575" y="1390652"/>
                    <a:pt x="4733925" y="1381127"/>
                  </a:cubicBezTo>
                  <a:cubicBezTo>
                    <a:pt x="4741187" y="1370235"/>
                    <a:pt x="4738853" y="1355284"/>
                    <a:pt x="4743450" y="1343027"/>
                  </a:cubicBezTo>
                  <a:cubicBezTo>
                    <a:pt x="4753808" y="1315405"/>
                    <a:pt x="4765759" y="1300039"/>
                    <a:pt x="4781550" y="1276352"/>
                  </a:cubicBezTo>
                  <a:cubicBezTo>
                    <a:pt x="4795945" y="1218771"/>
                    <a:pt x="4786935" y="1250671"/>
                    <a:pt x="4810125" y="1181102"/>
                  </a:cubicBezTo>
                  <a:lnTo>
                    <a:pt x="4819650" y="1152527"/>
                  </a:lnTo>
                  <a:cubicBezTo>
                    <a:pt x="4803867" y="899998"/>
                    <a:pt x="4804114" y="974695"/>
                    <a:pt x="4819650" y="609602"/>
                  </a:cubicBezTo>
                  <a:cubicBezTo>
                    <a:pt x="4820820" y="582112"/>
                    <a:pt x="4841653" y="495968"/>
                    <a:pt x="4848225" y="476252"/>
                  </a:cubicBezTo>
                  <a:cubicBezTo>
                    <a:pt x="4854575" y="457202"/>
                    <a:pt x="4853076" y="433301"/>
                    <a:pt x="4867275" y="419102"/>
                  </a:cubicBezTo>
                  <a:lnTo>
                    <a:pt x="4895850" y="390527"/>
                  </a:lnTo>
                  <a:cubicBezTo>
                    <a:pt x="4901542" y="373450"/>
                    <a:pt x="4912655" y="335622"/>
                    <a:pt x="4924425" y="323852"/>
                  </a:cubicBezTo>
                  <a:cubicBezTo>
                    <a:pt x="4934465" y="313812"/>
                    <a:pt x="4949825" y="311152"/>
                    <a:pt x="4962525" y="304802"/>
                  </a:cubicBezTo>
                  <a:cubicBezTo>
                    <a:pt x="4968875" y="295277"/>
                    <a:pt x="4972960" y="283765"/>
                    <a:pt x="4981575" y="276227"/>
                  </a:cubicBezTo>
                  <a:cubicBezTo>
                    <a:pt x="4998805" y="261150"/>
                    <a:pt x="5038725" y="238127"/>
                    <a:pt x="5038725" y="238127"/>
                  </a:cubicBezTo>
                  <a:cubicBezTo>
                    <a:pt x="5045075" y="228602"/>
                    <a:pt x="5049160" y="217090"/>
                    <a:pt x="5057775" y="209552"/>
                  </a:cubicBezTo>
                  <a:cubicBezTo>
                    <a:pt x="5075005" y="194475"/>
                    <a:pt x="5096609" y="185189"/>
                    <a:pt x="5114925" y="171452"/>
                  </a:cubicBezTo>
                  <a:cubicBezTo>
                    <a:pt x="5146630" y="147673"/>
                    <a:pt x="5159905" y="132558"/>
                    <a:pt x="5200650" y="123827"/>
                  </a:cubicBezTo>
                  <a:cubicBezTo>
                    <a:pt x="5228763" y="117803"/>
                    <a:pt x="5257800" y="117477"/>
                    <a:pt x="5286375" y="114302"/>
                  </a:cubicBezTo>
                  <a:lnTo>
                    <a:pt x="5343525" y="95252"/>
                  </a:lnTo>
                  <a:cubicBezTo>
                    <a:pt x="5353050" y="92077"/>
                    <a:pt x="5363120" y="90217"/>
                    <a:pt x="5372100" y="85727"/>
                  </a:cubicBezTo>
                  <a:cubicBezTo>
                    <a:pt x="5391150" y="76202"/>
                    <a:pt x="5408518" y="62030"/>
                    <a:pt x="5429250" y="57152"/>
                  </a:cubicBezTo>
                  <a:cubicBezTo>
                    <a:pt x="5463387" y="49120"/>
                    <a:pt x="5499100" y="50802"/>
                    <a:pt x="5534025" y="47627"/>
                  </a:cubicBezTo>
                  <a:cubicBezTo>
                    <a:pt x="5589637" y="29090"/>
                    <a:pt x="5535933" y="45340"/>
                    <a:pt x="5619750" y="28577"/>
                  </a:cubicBezTo>
                  <a:cubicBezTo>
                    <a:pt x="5692631" y="14001"/>
                    <a:pt x="5635500" y="13803"/>
                    <a:pt x="5753100" y="9527"/>
                  </a:cubicBezTo>
                  <a:cubicBezTo>
                    <a:pt x="6026676" y="-421"/>
                    <a:pt x="6062022" y="2"/>
                    <a:pt x="6238875" y="2"/>
                  </a:cubicBezTo>
                </a:path>
              </a:pathLst>
            </a:custGeom>
            <a:noFill/>
            <a:ln w="25400">
              <a:solidFill>
                <a:srgbClr val="7030A0"/>
              </a:solidFill>
              <a:prstDash val="sysDas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1151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RNN</a:t>
            </a:r>
            <a:r>
              <a:rPr lang="zh-CN" altLang="en-US" dirty="0" smtClean="0"/>
              <a:t>网络结构变种</a:t>
            </a:r>
            <a:r>
              <a:rPr lang="en-US" altLang="zh-CN" dirty="0" smtClean="0"/>
              <a:t>BiRNN</a:t>
            </a:r>
            <a:r>
              <a:rPr lang="en-US" altLang="zh-CN" dirty="0"/>
              <a:t> </a:t>
            </a:r>
            <a:r>
              <a:rPr lang="en-US" altLang="zh-CN" dirty="0" smtClean="0"/>
              <a:t>&amp;&amp; DRNN</a:t>
            </a:r>
            <a:endParaRPr lang="zh-CN" altLang="en-US" dirty="0"/>
          </a:p>
        </p:txBody>
      </p:sp>
      <p:pic>
        <p:nvPicPr>
          <p:cNvPr id="4" name="图片 3"/>
          <p:cNvPicPr>
            <a:picLocks noChangeAspect="1"/>
          </p:cNvPicPr>
          <p:nvPr/>
        </p:nvPicPr>
        <p:blipFill>
          <a:blip r:embed="rId3"/>
          <a:stretch>
            <a:fillRect/>
          </a:stretch>
        </p:blipFill>
        <p:spPr>
          <a:xfrm>
            <a:off x="962024" y="2577631"/>
            <a:ext cx="4271671" cy="2790825"/>
          </a:xfrm>
          <a:prstGeom prst="rect">
            <a:avLst/>
          </a:prstGeom>
        </p:spPr>
      </p:pic>
      <p:pic>
        <p:nvPicPr>
          <p:cNvPr id="5" name="图片 4"/>
          <p:cNvPicPr>
            <a:picLocks noChangeAspect="1"/>
          </p:cNvPicPr>
          <p:nvPr/>
        </p:nvPicPr>
        <p:blipFill>
          <a:blip r:embed="rId4"/>
          <a:stretch>
            <a:fillRect/>
          </a:stretch>
        </p:blipFill>
        <p:spPr>
          <a:xfrm>
            <a:off x="6096000" y="2124074"/>
            <a:ext cx="3352800" cy="3697941"/>
          </a:xfrm>
          <a:prstGeom prst="rect">
            <a:avLst/>
          </a:prstGeom>
        </p:spPr>
      </p:pic>
    </p:spTree>
    <p:extLst>
      <p:ext uri="{BB962C8B-B14F-4D97-AF65-F5344CB8AC3E}">
        <p14:creationId xmlns:p14="http://schemas.microsoft.com/office/powerpoint/2010/main" val="66892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RNN</a:t>
            </a:r>
            <a:r>
              <a:rPr lang="zh-CN" altLang="en-US" dirty="0" smtClean="0"/>
              <a:t>任务模型</a:t>
            </a:r>
            <a:endParaRPr lang="zh-CN" altLang="en-US" dirty="0"/>
          </a:p>
        </p:txBody>
      </p:sp>
      <p:pic>
        <p:nvPicPr>
          <p:cNvPr id="4" name="图片 3"/>
          <p:cNvPicPr>
            <a:picLocks noChangeAspect="1"/>
          </p:cNvPicPr>
          <p:nvPr/>
        </p:nvPicPr>
        <p:blipFill>
          <a:blip r:embed="rId2"/>
          <a:stretch>
            <a:fillRect/>
          </a:stretch>
        </p:blipFill>
        <p:spPr>
          <a:xfrm>
            <a:off x="1629333" y="1498112"/>
            <a:ext cx="7032067" cy="5292792"/>
          </a:xfrm>
          <a:prstGeom prst="rect">
            <a:avLst/>
          </a:prstGeom>
        </p:spPr>
      </p:pic>
    </p:spTree>
    <p:extLst>
      <p:ext uri="{BB962C8B-B14F-4D97-AF65-F5344CB8AC3E}">
        <p14:creationId xmlns:p14="http://schemas.microsoft.com/office/powerpoint/2010/main" val="357897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RNN-</a:t>
            </a:r>
            <a:r>
              <a:rPr lang="zh-CN" altLang="en-US" dirty="0" smtClean="0"/>
              <a:t>语言建模</a:t>
            </a:r>
            <a:r>
              <a:rPr lang="en-US" altLang="zh-CN" dirty="0" smtClean="0"/>
              <a:t>(Language Model)</a:t>
            </a:r>
            <a:endParaRPr lang="zh-CN" altLang="en-US" dirty="0"/>
          </a:p>
        </p:txBody>
      </p:sp>
      <p:grpSp>
        <p:nvGrpSpPr>
          <p:cNvPr id="43" name="组合 42"/>
          <p:cNvGrpSpPr/>
          <p:nvPr/>
        </p:nvGrpSpPr>
        <p:grpSpPr>
          <a:xfrm>
            <a:off x="1266549" y="5806276"/>
            <a:ext cx="2814986" cy="1055132"/>
            <a:chOff x="456851" y="5473184"/>
            <a:chExt cx="2814986" cy="1055132"/>
          </a:xfrm>
        </p:grpSpPr>
        <p:sp>
          <p:nvSpPr>
            <p:cNvPr id="30" name="矩形 29"/>
            <p:cNvSpPr/>
            <p:nvPr/>
          </p:nvSpPr>
          <p:spPr>
            <a:xfrm>
              <a:off x="2905125" y="6219825"/>
              <a:ext cx="304800" cy="247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p:cNvSpPr/>
            <p:nvPr/>
          </p:nvSpPr>
          <p:spPr>
            <a:xfrm>
              <a:off x="1295400" y="6224469"/>
              <a:ext cx="304800" cy="247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dirty="0"/>
            </a:p>
          </p:txBody>
        </p:sp>
        <p:sp>
          <p:nvSpPr>
            <p:cNvPr id="32" name="矩形 31"/>
            <p:cNvSpPr/>
            <p:nvPr/>
          </p:nvSpPr>
          <p:spPr>
            <a:xfrm>
              <a:off x="1697831" y="6224469"/>
              <a:ext cx="304800" cy="247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100262" y="6224469"/>
              <a:ext cx="304800" cy="247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2502694" y="6224469"/>
              <a:ext cx="304800" cy="247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95400" y="5534025"/>
              <a:ext cx="304800" cy="247650"/>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0</a:t>
              </a:r>
              <a:endParaRPr lang="zh-CN" altLang="en-US" dirty="0">
                <a:solidFill>
                  <a:schemeClr val="tx1"/>
                </a:solidFill>
              </a:endParaRPr>
            </a:p>
          </p:txBody>
        </p:sp>
        <p:sp>
          <p:nvSpPr>
            <p:cNvPr id="5" name="矩形 4"/>
            <p:cNvSpPr/>
            <p:nvPr/>
          </p:nvSpPr>
          <p:spPr>
            <a:xfrm>
              <a:off x="1697832" y="5534025"/>
              <a:ext cx="304798" cy="247650"/>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6" name="矩形 5"/>
            <p:cNvSpPr/>
            <p:nvPr/>
          </p:nvSpPr>
          <p:spPr>
            <a:xfrm>
              <a:off x="2100262" y="5534025"/>
              <a:ext cx="304800" cy="247650"/>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7" name="矩形 6"/>
            <p:cNvSpPr/>
            <p:nvPr/>
          </p:nvSpPr>
          <p:spPr>
            <a:xfrm>
              <a:off x="2502693" y="5534025"/>
              <a:ext cx="304800" cy="247650"/>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8" name="矩形 7"/>
            <p:cNvSpPr/>
            <p:nvPr/>
          </p:nvSpPr>
          <p:spPr>
            <a:xfrm>
              <a:off x="2905125" y="5534025"/>
              <a:ext cx="304800" cy="247650"/>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9" name="矩形 8"/>
            <p:cNvSpPr/>
            <p:nvPr/>
          </p:nvSpPr>
          <p:spPr>
            <a:xfrm>
              <a:off x="1295400" y="5876925"/>
              <a:ext cx="304800" cy="247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1697831" y="5876925"/>
              <a:ext cx="304800" cy="247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dirty="0"/>
            </a:p>
          </p:txBody>
        </p:sp>
        <p:sp>
          <p:nvSpPr>
            <p:cNvPr id="11" name="矩形 10"/>
            <p:cNvSpPr/>
            <p:nvPr/>
          </p:nvSpPr>
          <p:spPr>
            <a:xfrm>
              <a:off x="2100262" y="5876925"/>
              <a:ext cx="304800" cy="247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502693" y="5876925"/>
              <a:ext cx="304800" cy="247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905125" y="5876925"/>
              <a:ext cx="304800" cy="247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文本框 18"/>
                <p:cNvSpPr txBox="1"/>
                <p:nvPr/>
              </p:nvSpPr>
              <p:spPr>
                <a:xfrm>
                  <a:off x="1635918" y="5781675"/>
                  <a:ext cx="4286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1635918" y="5781675"/>
                  <a:ext cx="428625" cy="36933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1251346" y="5816084"/>
                  <a:ext cx="4286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𝐵</m:t>
                        </m:r>
                      </m:oMath>
                    </m:oMathPara>
                  </a14:m>
                  <a:endParaRPr lang="zh-CN" altLang="en-US" dirty="0">
                    <a:solidFill>
                      <a:srgbClr val="FF0000"/>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1251346" y="5816084"/>
                  <a:ext cx="428625"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2025252" y="5781675"/>
                  <a:ext cx="4286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2025252" y="5781675"/>
                  <a:ext cx="428625"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2449115" y="5781675"/>
                  <a:ext cx="4286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22" name="文本框 21"/>
                <p:cNvSpPr txBox="1">
                  <a:spLocks noRot="1" noChangeAspect="1" noMove="1" noResize="1" noEditPoints="1" noAdjustHandles="1" noChangeArrowheads="1" noChangeShapeType="1" noTextEdit="1"/>
                </p:cNvSpPr>
                <p:nvPr/>
              </p:nvSpPr>
              <p:spPr>
                <a:xfrm>
                  <a:off x="2449115" y="5781675"/>
                  <a:ext cx="428625"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2843212" y="5772448"/>
                  <a:ext cx="4286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2843212" y="5772448"/>
                  <a:ext cx="428625" cy="36933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1233487" y="6129219"/>
                  <a:ext cx="4286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5" name="文本框 34"/>
                <p:cNvSpPr txBox="1">
                  <a:spLocks noRot="1" noChangeAspect="1" noMove="1" noResize="1" noEditPoints="1" noAdjustHandles="1" noChangeArrowheads="1" noChangeShapeType="1" noTextEdit="1"/>
                </p:cNvSpPr>
                <p:nvPr/>
              </p:nvSpPr>
              <p:spPr>
                <a:xfrm>
                  <a:off x="1233487" y="6129219"/>
                  <a:ext cx="428625"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827139" y="6158984"/>
                  <a:ext cx="4286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𝐸</m:t>
                        </m:r>
                      </m:oMath>
                    </m:oMathPara>
                  </a14:m>
                  <a:endParaRPr lang="zh-CN" altLang="en-US" dirty="0">
                    <a:solidFill>
                      <a:srgbClr val="FF0000"/>
                    </a:solidFill>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2827139" y="6158984"/>
                  <a:ext cx="428625"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1622821" y="6129219"/>
                  <a:ext cx="4286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37" name="文本框 36"/>
                <p:cNvSpPr txBox="1">
                  <a:spLocks noRot="1" noChangeAspect="1" noMove="1" noResize="1" noEditPoints="1" noAdjustHandles="1" noChangeArrowheads="1" noChangeShapeType="1" noTextEdit="1"/>
                </p:cNvSpPr>
                <p:nvPr/>
              </p:nvSpPr>
              <p:spPr>
                <a:xfrm>
                  <a:off x="1622821" y="6129219"/>
                  <a:ext cx="428625" cy="369332"/>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2046684" y="6129219"/>
                  <a:ext cx="4286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38" name="文本框 37"/>
                <p:cNvSpPr txBox="1">
                  <a:spLocks noRot="1" noChangeAspect="1" noMove="1" noResize="1" noEditPoints="1" noAdjustHandles="1" noChangeArrowheads="1" noChangeShapeType="1" noTextEdit="1"/>
                </p:cNvSpPr>
                <p:nvPr/>
              </p:nvSpPr>
              <p:spPr>
                <a:xfrm>
                  <a:off x="2046684" y="6129219"/>
                  <a:ext cx="428625" cy="36933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2444352" y="6129219"/>
                  <a:ext cx="4286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39" name="文本框 38"/>
                <p:cNvSpPr txBox="1">
                  <a:spLocks noRot="1" noChangeAspect="1" noMove="1" noResize="1" noEditPoints="1" noAdjustHandles="1" noChangeArrowheads="1" noChangeShapeType="1" noTextEdit="1"/>
                </p:cNvSpPr>
                <p:nvPr/>
              </p:nvSpPr>
              <p:spPr>
                <a:xfrm>
                  <a:off x="2444352" y="6129219"/>
                  <a:ext cx="428625" cy="369332"/>
                </a:xfrm>
                <a:prstGeom prst="rect">
                  <a:avLst/>
                </a:prstGeom>
                <a:blipFill rotWithShape="0">
                  <a:blip r:embed="rId11"/>
                  <a:stretch>
                    <a:fillRect/>
                  </a:stretch>
                </a:blipFill>
              </p:spPr>
              <p:txBody>
                <a:bodyPr/>
                <a:lstStyle/>
                <a:p>
                  <a:r>
                    <a:rPr lang="zh-CN" altLang="en-US">
                      <a:noFill/>
                    </a:rPr>
                    <a:t> </a:t>
                  </a:r>
                </a:p>
              </p:txBody>
            </p:sp>
          </mc:Fallback>
        </mc:AlternateContent>
        <p:sp>
          <p:nvSpPr>
            <p:cNvPr id="40" name="文本框 39"/>
            <p:cNvSpPr txBox="1"/>
            <p:nvPr/>
          </p:nvSpPr>
          <p:spPr>
            <a:xfrm>
              <a:off x="456851" y="5473184"/>
              <a:ext cx="748410" cy="369332"/>
            </a:xfrm>
            <a:prstGeom prst="rect">
              <a:avLst/>
            </a:prstGeom>
            <a:noFill/>
          </p:spPr>
          <p:txBody>
            <a:bodyPr wrap="none" rtlCol="0">
              <a:spAutoFit/>
            </a:bodyPr>
            <a:lstStyle/>
            <a:p>
              <a:r>
                <a:rPr lang="en-US" altLang="zh-CN" dirty="0" smtClean="0"/>
                <a:t>Count</a:t>
              </a:r>
              <a:endParaRPr lang="zh-CN" altLang="en-US" dirty="0"/>
            </a:p>
          </p:txBody>
        </p:sp>
        <p:sp>
          <p:nvSpPr>
            <p:cNvPr id="41" name="文本框 40"/>
            <p:cNvSpPr txBox="1"/>
            <p:nvPr/>
          </p:nvSpPr>
          <p:spPr>
            <a:xfrm>
              <a:off x="456851" y="5827752"/>
              <a:ext cx="684803" cy="369332"/>
            </a:xfrm>
            <a:prstGeom prst="rect">
              <a:avLst/>
            </a:prstGeom>
            <a:noFill/>
          </p:spPr>
          <p:txBody>
            <a:bodyPr wrap="none" rtlCol="0">
              <a:spAutoFit/>
            </a:bodyPr>
            <a:lstStyle/>
            <a:p>
              <a:r>
                <a:rPr lang="en-US" altLang="zh-CN" dirty="0" smtClean="0"/>
                <a:t>Input</a:t>
              </a:r>
              <a:endParaRPr lang="zh-CN" altLang="en-US" dirty="0"/>
            </a:p>
          </p:txBody>
        </p:sp>
        <p:sp>
          <p:nvSpPr>
            <p:cNvPr id="42" name="文本框 41"/>
            <p:cNvSpPr txBox="1"/>
            <p:nvPr/>
          </p:nvSpPr>
          <p:spPr>
            <a:xfrm>
              <a:off x="456851" y="6140887"/>
              <a:ext cx="856325" cy="369332"/>
            </a:xfrm>
            <a:prstGeom prst="rect">
              <a:avLst/>
            </a:prstGeom>
            <a:noFill/>
          </p:spPr>
          <p:txBody>
            <a:bodyPr wrap="none" rtlCol="0">
              <a:spAutoFit/>
            </a:bodyPr>
            <a:lstStyle/>
            <a:p>
              <a:r>
                <a:rPr lang="en-US" altLang="zh-CN" dirty="0" smtClean="0"/>
                <a:t>Output</a:t>
              </a:r>
              <a:endParaRPr lang="zh-CN" altLang="en-US" dirty="0"/>
            </a:p>
          </p:txBody>
        </p:sp>
      </p:grpSp>
      <p:sp>
        <p:nvSpPr>
          <p:cNvPr id="47" name="圆角矩形 46"/>
          <p:cNvSpPr/>
          <p:nvPr/>
        </p:nvSpPr>
        <p:spPr>
          <a:xfrm>
            <a:off x="4398808" y="5543594"/>
            <a:ext cx="1847850" cy="333375"/>
          </a:xfrm>
          <a:prstGeom prst="roundRect">
            <a:avLst/>
          </a:prstGeom>
          <a:solidFill>
            <a:srgbClr val="F29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WordEmbeding</a:t>
            </a:r>
            <a:endParaRPr lang="zh-CN" altLang="en-US" dirty="0">
              <a:solidFill>
                <a:schemeClr val="tx1"/>
              </a:solidFill>
            </a:endParaRPr>
          </a:p>
        </p:txBody>
      </p:sp>
      <p:sp>
        <p:nvSpPr>
          <p:cNvPr id="48" name="圆角矩形 47"/>
          <p:cNvSpPr/>
          <p:nvPr/>
        </p:nvSpPr>
        <p:spPr>
          <a:xfrm>
            <a:off x="4771329" y="4876844"/>
            <a:ext cx="1102808" cy="33337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Dropout</a:t>
            </a:r>
            <a:endParaRPr lang="zh-CN" altLang="en-US" dirty="0"/>
          </a:p>
        </p:txBody>
      </p:sp>
      <p:sp>
        <p:nvSpPr>
          <p:cNvPr id="50" name="圆角矩形 49"/>
          <p:cNvSpPr/>
          <p:nvPr/>
        </p:nvSpPr>
        <p:spPr>
          <a:xfrm>
            <a:off x="4398808" y="4177575"/>
            <a:ext cx="1847850" cy="333375"/>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LSTM</a:t>
            </a:r>
            <a:endParaRPr lang="zh-CN" altLang="en-US" dirty="0">
              <a:solidFill>
                <a:schemeClr val="tx1"/>
              </a:solidFill>
            </a:endParaRPr>
          </a:p>
        </p:txBody>
      </p:sp>
      <p:sp>
        <p:nvSpPr>
          <p:cNvPr id="51" name="圆角矩形 50"/>
          <p:cNvSpPr/>
          <p:nvPr/>
        </p:nvSpPr>
        <p:spPr>
          <a:xfrm>
            <a:off x="4774059" y="3461499"/>
            <a:ext cx="1102808" cy="33337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Dropout</a:t>
            </a:r>
            <a:endParaRPr lang="zh-CN" altLang="en-US" dirty="0"/>
          </a:p>
        </p:txBody>
      </p:sp>
      <p:sp>
        <p:nvSpPr>
          <p:cNvPr id="52" name="圆角矩形 51"/>
          <p:cNvSpPr/>
          <p:nvPr/>
        </p:nvSpPr>
        <p:spPr>
          <a:xfrm>
            <a:off x="4398808" y="2740080"/>
            <a:ext cx="1847850" cy="33337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InnerProduct</a:t>
            </a:r>
            <a:endParaRPr lang="zh-CN" altLang="en-US" dirty="0"/>
          </a:p>
        </p:txBody>
      </p:sp>
      <p:sp>
        <p:nvSpPr>
          <p:cNvPr id="53" name="圆角矩形 52"/>
          <p:cNvSpPr/>
          <p:nvPr/>
        </p:nvSpPr>
        <p:spPr>
          <a:xfrm>
            <a:off x="4617883" y="2024148"/>
            <a:ext cx="1409700" cy="333375"/>
          </a:xfrm>
          <a:prstGeom prst="roundRect">
            <a:avLst/>
          </a:prstGeom>
          <a:solidFill>
            <a:srgbClr val="FF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SoftmaxLoss</a:t>
            </a:r>
            <a:endParaRPr lang="zh-CN" altLang="en-US" dirty="0"/>
          </a:p>
        </p:txBody>
      </p:sp>
      <p:sp>
        <p:nvSpPr>
          <p:cNvPr id="54" name="圆角矩形 53"/>
          <p:cNvSpPr/>
          <p:nvPr/>
        </p:nvSpPr>
        <p:spPr>
          <a:xfrm>
            <a:off x="6838950" y="2024147"/>
            <a:ext cx="1409700" cy="333375"/>
          </a:xfrm>
          <a:prstGeom prst="round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Accuracy</a:t>
            </a:r>
            <a:endParaRPr lang="zh-CN" altLang="en-US" dirty="0"/>
          </a:p>
        </p:txBody>
      </p:sp>
      <p:sp>
        <p:nvSpPr>
          <p:cNvPr id="55" name="矩形 54"/>
          <p:cNvSpPr/>
          <p:nvPr/>
        </p:nvSpPr>
        <p:spPr>
          <a:xfrm>
            <a:off x="3915125" y="1528645"/>
            <a:ext cx="390525" cy="230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395789" y="1528645"/>
            <a:ext cx="390525" cy="230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4876104" y="1528645"/>
            <a:ext cx="390525" cy="230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3422554" y="1528645"/>
            <a:ext cx="390525" cy="230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肘形连接符 68"/>
          <p:cNvCxnSpPr>
            <a:stCxn id="13" idx="3"/>
            <a:endCxn id="47" idx="2"/>
          </p:cNvCxnSpPr>
          <p:nvPr/>
        </p:nvCxnSpPr>
        <p:spPr>
          <a:xfrm flipV="1">
            <a:off x="4019623" y="5876969"/>
            <a:ext cx="1303110" cy="4568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文本框 75"/>
              <p:cNvSpPr txBox="1"/>
              <p:nvPr/>
            </p:nvSpPr>
            <p:spPr>
              <a:xfrm>
                <a:off x="4857400" y="5974600"/>
                <a:ext cx="992286"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b="1" i="1" smtClean="0">
                          <a:solidFill>
                            <a:srgbClr val="FF0000"/>
                          </a:solidFill>
                          <a:latin typeface="Cambria Math" panose="02040503050406030204" pitchFamily="18" charset="0"/>
                        </a:rPr>
                        <m:t>𝑰</m:t>
                      </m:r>
                      <m:r>
                        <a:rPr lang="en-US" altLang="zh-CN" sz="1100" b="1" i="1" smtClean="0">
                          <a:solidFill>
                            <a:srgbClr val="FF0000"/>
                          </a:solidFill>
                          <a:latin typeface="Cambria Math" panose="02040503050406030204" pitchFamily="18" charset="0"/>
                        </a:rPr>
                        <m:t>:</m:t>
                      </m:r>
                      <m:r>
                        <a:rPr lang="en-US" altLang="zh-CN" sz="1100" b="1" i="1" smtClean="0">
                          <a:solidFill>
                            <a:srgbClr val="FF0000"/>
                          </a:solidFill>
                          <a:latin typeface="Cambria Math" panose="02040503050406030204" pitchFamily="18" charset="0"/>
                        </a:rPr>
                        <m:t>𝒍𝒆𝒏</m:t>
                      </m:r>
                      <m:r>
                        <a:rPr lang="en-US" altLang="zh-CN" sz="1100" b="1" i="1" smtClean="0">
                          <a:solidFill>
                            <a:srgbClr val="FF0000"/>
                          </a:solidFill>
                          <a:latin typeface="Cambria Math" panose="02040503050406030204" pitchFamily="18" charset="0"/>
                        </a:rPr>
                        <m:t>(</m:t>
                      </m:r>
                      <m:r>
                        <a:rPr lang="en-US" altLang="zh-CN" sz="1100" b="1" i="1" smtClean="0">
                          <a:solidFill>
                            <a:srgbClr val="FF0000"/>
                          </a:solidFill>
                          <a:latin typeface="Cambria Math" panose="02040503050406030204" pitchFamily="18" charset="0"/>
                        </a:rPr>
                        <m:t>𝑽</m:t>
                      </m:r>
                      <m:r>
                        <a:rPr lang="en-US" altLang="zh-CN" sz="1100" b="1" i="1" smtClean="0">
                          <a:solidFill>
                            <a:srgbClr val="FF0000"/>
                          </a:solidFill>
                          <a:latin typeface="Cambria Math" panose="02040503050406030204" pitchFamily="18" charset="0"/>
                        </a:rPr>
                        <m:t>)</m:t>
                      </m:r>
                    </m:oMath>
                  </m:oMathPara>
                </a14:m>
                <a:endParaRPr lang="zh-CN" altLang="en-US" sz="1100" b="1" dirty="0">
                  <a:solidFill>
                    <a:srgbClr val="FF0000"/>
                  </a:solidFill>
                </a:endParaRPr>
              </a:p>
            </p:txBody>
          </p:sp>
        </mc:Choice>
        <mc:Fallback xmlns="">
          <p:sp>
            <p:nvSpPr>
              <p:cNvPr id="76" name="文本框 75"/>
              <p:cNvSpPr txBox="1">
                <a:spLocks noRot="1" noChangeAspect="1" noMove="1" noResize="1" noEditPoints="1" noAdjustHandles="1" noChangeArrowheads="1" noChangeShapeType="1" noTextEdit="1"/>
              </p:cNvSpPr>
              <p:nvPr/>
            </p:nvSpPr>
            <p:spPr>
              <a:xfrm>
                <a:off x="4857400" y="5974600"/>
                <a:ext cx="992286" cy="261610"/>
              </a:xfrm>
              <a:prstGeom prst="rect">
                <a:avLst/>
              </a:prstGeom>
              <a:blipFill rotWithShape="0">
                <a:blip r:embed="rId12"/>
                <a:stretch>
                  <a:fillRect b="-6977"/>
                </a:stretch>
              </a:blipFill>
            </p:spPr>
            <p:txBody>
              <a:bodyPr/>
              <a:lstStyle/>
              <a:p>
                <a:r>
                  <a:rPr lang="zh-CN" altLang="en-US">
                    <a:noFill/>
                  </a:rPr>
                  <a:t> </a:t>
                </a:r>
              </a:p>
            </p:txBody>
          </p:sp>
        </mc:Fallback>
      </mc:AlternateContent>
      <p:cxnSp>
        <p:nvCxnSpPr>
          <p:cNvPr id="78" name="直接箭头连接符 77"/>
          <p:cNvCxnSpPr>
            <a:stCxn id="47" idx="0"/>
            <a:endCxn id="48" idx="2"/>
          </p:cNvCxnSpPr>
          <p:nvPr/>
        </p:nvCxnSpPr>
        <p:spPr>
          <a:xfrm flipV="1">
            <a:off x="5322733" y="5210219"/>
            <a:ext cx="0" cy="333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文本框 78"/>
              <p:cNvSpPr txBox="1"/>
              <p:nvPr/>
            </p:nvSpPr>
            <p:spPr>
              <a:xfrm>
                <a:off x="4897184" y="5250279"/>
                <a:ext cx="992286"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rPr>
                        <m:t>𝑂</m:t>
                      </m:r>
                      <m:r>
                        <a:rPr lang="en-US" altLang="zh-CN" sz="1100" b="0" i="1" smtClean="0">
                          <a:latin typeface="Cambria Math" panose="02040503050406030204" pitchFamily="18" charset="0"/>
                        </a:rPr>
                        <m:t>:</m:t>
                      </m:r>
                      <m:r>
                        <a:rPr lang="en-US" altLang="zh-CN" sz="1100" b="0" i="1" smtClean="0">
                          <a:latin typeface="Cambria Math" panose="02040503050406030204" pitchFamily="18" charset="0"/>
                        </a:rPr>
                        <m:t>𝑙𝑒𝑛</m:t>
                      </m:r>
                      <m:r>
                        <a:rPr lang="en-US" altLang="zh-CN" sz="1100" b="0" i="1" smtClean="0">
                          <a:latin typeface="Cambria Math" panose="02040503050406030204" pitchFamily="18" charset="0"/>
                        </a:rPr>
                        <m:t>(</m:t>
                      </m:r>
                      <m:r>
                        <a:rPr lang="en-US" altLang="zh-CN" sz="1100" b="0" i="1" smtClean="0">
                          <a:latin typeface="Cambria Math" panose="02040503050406030204" pitchFamily="18" charset="0"/>
                        </a:rPr>
                        <m:t>𝑊</m:t>
                      </m:r>
                      <m:r>
                        <a:rPr lang="en-US" altLang="zh-CN" sz="1100" b="0" i="1" smtClean="0">
                          <a:latin typeface="Cambria Math" panose="02040503050406030204" pitchFamily="18" charset="0"/>
                        </a:rPr>
                        <m:t>)</m:t>
                      </m:r>
                    </m:oMath>
                  </m:oMathPara>
                </a14:m>
                <a:endParaRPr lang="zh-CN" altLang="en-US" sz="1100" dirty="0"/>
              </a:p>
            </p:txBody>
          </p:sp>
        </mc:Choice>
        <mc:Fallback xmlns="">
          <p:sp>
            <p:nvSpPr>
              <p:cNvPr id="79" name="文本框 78"/>
              <p:cNvSpPr txBox="1">
                <a:spLocks noRot="1" noChangeAspect="1" noMove="1" noResize="1" noEditPoints="1" noAdjustHandles="1" noChangeArrowheads="1" noChangeShapeType="1" noTextEdit="1"/>
              </p:cNvSpPr>
              <p:nvPr/>
            </p:nvSpPr>
            <p:spPr>
              <a:xfrm>
                <a:off x="4897184" y="5250279"/>
                <a:ext cx="992286" cy="261610"/>
              </a:xfrm>
              <a:prstGeom prst="rect">
                <a:avLst/>
              </a:prstGeom>
              <a:blipFill rotWithShape="0">
                <a:blip r:embed="rId13"/>
                <a:stretch>
                  <a:fillRect b="-6977"/>
                </a:stretch>
              </a:blipFill>
            </p:spPr>
            <p:txBody>
              <a:bodyPr/>
              <a:lstStyle/>
              <a:p>
                <a:r>
                  <a:rPr lang="zh-CN" altLang="en-US">
                    <a:noFill/>
                  </a:rPr>
                  <a:t> </a:t>
                </a:r>
              </a:p>
            </p:txBody>
          </p:sp>
        </mc:Fallback>
      </mc:AlternateContent>
      <p:cxnSp>
        <p:nvCxnSpPr>
          <p:cNvPr id="82" name="直接箭头连接符 81"/>
          <p:cNvCxnSpPr>
            <a:stCxn id="48" idx="0"/>
            <a:endCxn id="50" idx="2"/>
          </p:cNvCxnSpPr>
          <p:nvPr/>
        </p:nvCxnSpPr>
        <p:spPr>
          <a:xfrm flipV="1">
            <a:off x="5322733" y="4510950"/>
            <a:ext cx="0" cy="365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文本框 85"/>
              <p:cNvSpPr txBox="1"/>
              <p:nvPr/>
            </p:nvSpPr>
            <p:spPr>
              <a:xfrm>
                <a:off x="4883535" y="4573686"/>
                <a:ext cx="992286"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rPr>
                        <m:t>𝑂</m:t>
                      </m:r>
                      <m:r>
                        <a:rPr lang="en-US" altLang="zh-CN" sz="1100" b="0" i="1" smtClean="0">
                          <a:latin typeface="Cambria Math" panose="02040503050406030204" pitchFamily="18" charset="0"/>
                        </a:rPr>
                        <m:t>:</m:t>
                      </m:r>
                      <m:r>
                        <a:rPr lang="en-US" altLang="zh-CN" sz="1100" b="0" i="1" smtClean="0">
                          <a:latin typeface="Cambria Math" panose="02040503050406030204" pitchFamily="18" charset="0"/>
                        </a:rPr>
                        <m:t>𝑙𝑒𝑛</m:t>
                      </m:r>
                      <m:r>
                        <a:rPr lang="en-US" altLang="zh-CN" sz="1100" b="0" i="1" smtClean="0">
                          <a:latin typeface="Cambria Math" panose="02040503050406030204" pitchFamily="18" charset="0"/>
                        </a:rPr>
                        <m:t>(</m:t>
                      </m:r>
                      <m:r>
                        <a:rPr lang="en-US" altLang="zh-CN" sz="1100" b="0" i="1" smtClean="0">
                          <a:latin typeface="Cambria Math" panose="02040503050406030204" pitchFamily="18" charset="0"/>
                        </a:rPr>
                        <m:t>𝑊</m:t>
                      </m:r>
                      <m:r>
                        <a:rPr lang="en-US" altLang="zh-CN" sz="1100" b="0" i="1" smtClean="0">
                          <a:latin typeface="Cambria Math" panose="02040503050406030204" pitchFamily="18" charset="0"/>
                        </a:rPr>
                        <m:t>)</m:t>
                      </m:r>
                    </m:oMath>
                  </m:oMathPara>
                </a14:m>
                <a:endParaRPr lang="zh-CN" altLang="en-US" sz="1100" dirty="0"/>
              </a:p>
            </p:txBody>
          </p:sp>
        </mc:Choice>
        <mc:Fallback xmlns="">
          <p:sp>
            <p:nvSpPr>
              <p:cNvPr id="86" name="文本框 85"/>
              <p:cNvSpPr txBox="1">
                <a:spLocks noRot="1" noChangeAspect="1" noMove="1" noResize="1" noEditPoints="1" noAdjustHandles="1" noChangeArrowheads="1" noChangeShapeType="1" noTextEdit="1"/>
              </p:cNvSpPr>
              <p:nvPr/>
            </p:nvSpPr>
            <p:spPr>
              <a:xfrm>
                <a:off x="4883535" y="4573686"/>
                <a:ext cx="992286" cy="261610"/>
              </a:xfrm>
              <a:prstGeom prst="rect">
                <a:avLst/>
              </a:prstGeom>
              <a:blipFill rotWithShape="0">
                <a:blip r:embed="rId13"/>
                <a:stretch>
                  <a:fillRect b="-6977"/>
                </a:stretch>
              </a:blipFill>
            </p:spPr>
            <p:txBody>
              <a:bodyPr/>
              <a:lstStyle/>
              <a:p>
                <a:r>
                  <a:rPr lang="zh-CN" altLang="en-US">
                    <a:noFill/>
                  </a:rPr>
                  <a:t> </a:t>
                </a:r>
              </a:p>
            </p:txBody>
          </p:sp>
        </mc:Fallback>
      </mc:AlternateContent>
      <p:cxnSp>
        <p:nvCxnSpPr>
          <p:cNvPr id="87" name="直接箭头连接符 86"/>
          <p:cNvCxnSpPr>
            <a:stCxn id="50" idx="0"/>
            <a:endCxn id="51" idx="2"/>
          </p:cNvCxnSpPr>
          <p:nvPr/>
        </p:nvCxnSpPr>
        <p:spPr>
          <a:xfrm flipV="1">
            <a:off x="5322733" y="3794874"/>
            <a:ext cx="2730" cy="382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文本框 87"/>
              <p:cNvSpPr txBox="1"/>
              <p:nvPr/>
            </p:nvSpPr>
            <p:spPr>
              <a:xfrm>
                <a:off x="4883535" y="3859790"/>
                <a:ext cx="992286"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rPr>
                        <m:t>𝑂</m:t>
                      </m:r>
                      <m:r>
                        <a:rPr lang="en-US" altLang="zh-CN" sz="1100" b="0" i="1" smtClean="0">
                          <a:latin typeface="Cambria Math" panose="02040503050406030204" pitchFamily="18" charset="0"/>
                        </a:rPr>
                        <m:t>:</m:t>
                      </m:r>
                      <m:r>
                        <a:rPr lang="en-US" altLang="zh-CN" sz="1100" b="0" i="1" smtClean="0">
                          <a:latin typeface="Cambria Math" panose="02040503050406030204" pitchFamily="18" charset="0"/>
                        </a:rPr>
                        <m:t>𝑙𝑒𝑛</m:t>
                      </m:r>
                      <m:r>
                        <a:rPr lang="en-US" altLang="zh-CN" sz="1100" b="0" i="1" smtClean="0">
                          <a:latin typeface="Cambria Math" panose="02040503050406030204" pitchFamily="18" charset="0"/>
                        </a:rPr>
                        <m:t>(</m:t>
                      </m:r>
                      <m:r>
                        <a:rPr lang="en-US" altLang="zh-CN" sz="1100" b="0" i="1" smtClean="0">
                          <a:latin typeface="Cambria Math" panose="02040503050406030204" pitchFamily="18" charset="0"/>
                        </a:rPr>
                        <m:t>𝑊</m:t>
                      </m:r>
                      <m:r>
                        <a:rPr lang="en-US" altLang="zh-CN" sz="1100" b="0" i="1" smtClean="0">
                          <a:latin typeface="Cambria Math" panose="02040503050406030204" pitchFamily="18" charset="0"/>
                        </a:rPr>
                        <m:t>)</m:t>
                      </m:r>
                    </m:oMath>
                  </m:oMathPara>
                </a14:m>
                <a:endParaRPr lang="zh-CN" altLang="en-US" sz="1100" dirty="0"/>
              </a:p>
            </p:txBody>
          </p:sp>
        </mc:Choice>
        <mc:Fallback xmlns="">
          <p:sp>
            <p:nvSpPr>
              <p:cNvPr id="88" name="文本框 87"/>
              <p:cNvSpPr txBox="1">
                <a:spLocks noRot="1" noChangeAspect="1" noMove="1" noResize="1" noEditPoints="1" noAdjustHandles="1" noChangeArrowheads="1" noChangeShapeType="1" noTextEdit="1"/>
              </p:cNvSpPr>
              <p:nvPr/>
            </p:nvSpPr>
            <p:spPr>
              <a:xfrm>
                <a:off x="4883535" y="3859790"/>
                <a:ext cx="992286" cy="261610"/>
              </a:xfrm>
              <a:prstGeom prst="rect">
                <a:avLst/>
              </a:prstGeom>
              <a:blipFill rotWithShape="0">
                <a:blip r:embed="rId13"/>
                <a:stretch>
                  <a:fillRect b="-6977"/>
                </a:stretch>
              </a:blipFill>
            </p:spPr>
            <p:txBody>
              <a:bodyPr/>
              <a:lstStyle/>
              <a:p>
                <a:r>
                  <a:rPr lang="zh-CN" altLang="en-US">
                    <a:noFill/>
                  </a:rPr>
                  <a:t> </a:t>
                </a:r>
              </a:p>
            </p:txBody>
          </p:sp>
        </mc:Fallback>
      </mc:AlternateContent>
      <p:cxnSp>
        <p:nvCxnSpPr>
          <p:cNvPr id="93" name="肘形连接符 92"/>
          <p:cNvCxnSpPr>
            <a:stCxn id="8" idx="3"/>
            <a:endCxn id="50" idx="1"/>
          </p:cNvCxnSpPr>
          <p:nvPr/>
        </p:nvCxnSpPr>
        <p:spPr>
          <a:xfrm flipV="1">
            <a:off x="4019623" y="4344263"/>
            <a:ext cx="379185" cy="164667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51" idx="0"/>
            <a:endCxn id="52" idx="2"/>
          </p:cNvCxnSpPr>
          <p:nvPr/>
        </p:nvCxnSpPr>
        <p:spPr>
          <a:xfrm flipH="1" flipV="1">
            <a:off x="5322733" y="3073455"/>
            <a:ext cx="2730" cy="388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文本框 94"/>
              <p:cNvSpPr txBox="1"/>
              <p:nvPr/>
            </p:nvSpPr>
            <p:spPr>
              <a:xfrm>
                <a:off x="4872879" y="3144931"/>
                <a:ext cx="992286"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rPr>
                        <m:t>𝑂</m:t>
                      </m:r>
                      <m:r>
                        <a:rPr lang="en-US" altLang="zh-CN" sz="1100" b="0" i="1" smtClean="0">
                          <a:latin typeface="Cambria Math" panose="02040503050406030204" pitchFamily="18" charset="0"/>
                        </a:rPr>
                        <m:t>:</m:t>
                      </m:r>
                      <m:r>
                        <a:rPr lang="en-US" altLang="zh-CN" sz="1100" b="0" i="1" smtClean="0">
                          <a:latin typeface="Cambria Math" panose="02040503050406030204" pitchFamily="18" charset="0"/>
                        </a:rPr>
                        <m:t>𝑙𝑒𝑛</m:t>
                      </m:r>
                      <m:r>
                        <a:rPr lang="en-US" altLang="zh-CN" sz="1100" b="0" i="1" smtClean="0">
                          <a:latin typeface="Cambria Math" panose="02040503050406030204" pitchFamily="18" charset="0"/>
                        </a:rPr>
                        <m:t>(</m:t>
                      </m:r>
                      <m:r>
                        <a:rPr lang="en-US" altLang="zh-CN" sz="1100" b="0" i="1" smtClean="0">
                          <a:latin typeface="Cambria Math" panose="02040503050406030204" pitchFamily="18" charset="0"/>
                        </a:rPr>
                        <m:t>𝑊</m:t>
                      </m:r>
                      <m:r>
                        <a:rPr lang="en-US" altLang="zh-CN" sz="1100" b="0" i="1" smtClean="0">
                          <a:latin typeface="Cambria Math" panose="02040503050406030204" pitchFamily="18" charset="0"/>
                        </a:rPr>
                        <m:t>)</m:t>
                      </m:r>
                    </m:oMath>
                  </m:oMathPara>
                </a14:m>
                <a:endParaRPr lang="zh-CN" altLang="en-US" sz="1100" dirty="0"/>
              </a:p>
            </p:txBody>
          </p:sp>
        </mc:Choice>
        <mc:Fallback xmlns="">
          <p:sp>
            <p:nvSpPr>
              <p:cNvPr id="95" name="文本框 94"/>
              <p:cNvSpPr txBox="1">
                <a:spLocks noRot="1" noChangeAspect="1" noMove="1" noResize="1" noEditPoints="1" noAdjustHandles="1" noChangeArrowheads="1" noChangeShapeType="1" noTextEdit="1"/>
              </p:cNvSpPr>
              <p:nvPr/>
            </p:nvSpPr>
            <p:spPr>
              <a:xfrm>
                <a:off x="4872879" y="3144931"/>
                <a:ext cx="992286" cy="261610"/>
              </a:xfrm>
              <a:prstGeom prst="rect">
                <a:avLst/>
              </a:prstGeom>
              <a:blipFill rotWithShape="0">
                <a:blip r:embed="rId14"/>
                <a:stretch>
                  <a:fillRect b="-4651"/>
                </a:stretch>
              </a:blipFill>
            </p:spPr>
            <p:txBody>
              <a:bodyPr/>
              <a:lstStyle/>
              <a:p>
                <a:r>
                  <a:rPr lang="zh-CN" altLang="en-US">
                    <a:noFill/>
                  </a:rPr>
                  <a:t> </a:t>
                </a:r>
              </a:p>
            </p:txBody>
          </p:sp>
        </mc:Fallback>
      </mc:AlternateContent>
      <p:cxnSp>
        <p:nvCxnSpPr>
          <p:cNvPr id="99" name="直接箭头连接符 98"/>
          <p:cNvCxnSpPr/>
          <p:nvPr/>
        </p:nvCxnSpPr>
        <p:spPr>
          <a:xfrm flipH="1" flipV="1">
            <a:off x="5307254" y="2365446"/>
            <a:ext cx="2730" cy="388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文本框 99"/>
              <p:cNvSpPr txBox="1"/>
              <p:nvPr/>
            </p:nvSpPr>
            <p:spPr>
              <a:xfrm>
                <a:off x="4857400" y="2436922"/>
                <a:ext cx="992286"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100" b="1" i="1" smtClean="0">
                          <a:solidFill>
                            <a:srgbClr val="FF0000"/>
                          </a:solidFill>
                          <a:latin typeface="Cambria Math" panose="02040503050406030204" pitchFamily="18" charset="0"/>
                        </a:rPr>
                        <m:t>𝑰</m:t>
                      </m:r>
                      <m:r>
                        <a:rPr lang="en-US" altLang="zh-CN" sz="1100" b="1" i="1" smtClean="0">
                          <a:solidFill>
                            <a:srgbClr val="FF0000"/>
                          </a:solidFill>
                          <a:latin typeface="Cambria Math" panose="02040503050406030204" pitchFamily="18" charset="0"/>
                        </a:rPr>
                        <m:t>:</m:t>
                      </m:r>
                      <m:r>
                        <a:rPr lang="en-US" altLang="zh-CN" sz="1100" b="1" i="1" smtClean="0">
                          <a:solidFill>
                            <a:srgbClr val="FF0000"/>
                          </a:solidFill>
                          <a:latin typeface="Cambria Math" panose="02040503050406030204" pitchFamily="18" charset="0"/>
                        </a:rPr>
                        <m:t>𝒍𝒆𝒏</m:t>
                      </m:r>
                      <m:r>
                        <a:rPr lang="en-US" altLang="zh-CN" sz="1100" b="1" i="1" smtClean="0">
                          <a:solidFill>
                            <a:srgbClr val="FF0000"/>
                          </a:solidFill>
                          <a:latin typeface="Cambria Math" panose="02040503050406030204" pitchFamily="18" charset="0"/>
                        </a:rPr>
                        <m:t>(</m:t>
                      </m:r>
                      <m:r>
                        <a:rPr lang="en-US" altLang="zh-CN" sz="1100" b="1" i="1" smtClean="0">
                          <a:solidFill>
                            <a:srgbClr val="FF0000"/>
                          </a:solidFill>
                          <a:latin typeface="Cambria Math" panose="02040503050406030204" pitchFamily="18" charset="0"/>
                        </a:rPr>
                        <m:t>𝑽</m:t>
                      </m:r>
                      <m:r>
                        <a:rPr lang="en-US" altLang="zh-CN" sz="1100" b="1" i="1" smtClean="0">
                          <a:solidFill>
                            <a:srgbClr val="FF0000"/>
                          </a:solidFill>
                          <a:latin typeface="Cambria Math" panose="02040503050406030204" pitchFamily="18" charset="0"/>
                        </a:rPr>
                        <m:t>)</m:t>
                      </m:r>
                    </m:oMath>
                  </m:oMathPara>
                </a14:m>
                <a:endParaRPr lang="zh-CN" altLang="en-US" sz="1100" b="1" dirty="0">
                  <a:solidFill>
                    <a:srgbClr val="FF0000"/>
                  </a:solidFill>
                </a:endParaRPr>
              </a:p>
            </p:txBody>
          </p:sp>
        </mc:Choice>
        <mc:Fallback xmlns="">
          <p:sp>
            <p:nvSpPr>
              <p:cNvPr id="100" name="文本框 99"/>
              <p:cNvSpPr txBox="1">
                <a:spLocks noRot="1" noChangeAspect="1" noMove="1" noResize="1" noEditPoints="1" noAdjustHandles="1" noChangeArrowheads="1" noChangeShapeType="1" noTextEdit="1"/>
              </p:cNvSpPr>
              <p:nvPr/>
            </p:nvSpPr>
            <p:spPr>
              <a:xfrm>
                <a:off x="4857400" y="2436922"/>
                <a:ext cx="992286" cy="261610"/>
              </a:xfrm>
              <a:prstGeom prst="rect">
                <a:avLst/>
              </a:prstGeom>
              <a:blipFill rotWithShape="0">
                <a:blip r:embed="rId15"/>
                <a:stretch>
                  <a:fillRect b="-4651"/>
                </a:stretch>
              </a:blipFill>
            </p:spPr>
            <p:txBody>
              <a:bodyPr/>
              <a:lstStyle/>
              <a:p>
                <a:r>
                  <a:rPr lang="zh-CN" altLang="en-US">
                    <a:noFill/>
                  </a:rPr>
                  <a:t> </a:t>
                </a:r>
              </a:p>
            </p:txBody>
          </p:sp>
        </mc:Fallback>
      </mc:AlternateContent>
      <p:sp>
        <p:nvSpPr>
          <p:cNvPr id="101" name="矩形 100"/>
          <p:cNvSpPr/>
          <p:nvPr/>
        </p:nvSpPr>
        <p:spPr>
          <a:xfrm>
            <a:off x="5861506" y="1520588"/>
            <a:ext cx="390525" cy="230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6342170" y="1520588"/>
            <a:ext cx="390525" cy="230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6822485" y="1520588"/>
            <a:ext cx="390525" cy="230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5368935" y="1520588"/>
            <a:ext cx="390525" cy="230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箭头连接符 104"/>
          <p:cNvCxnSpPr>
            <a:stCxn id="53" idx="0"/>
            <a:endCxn id="58" idx="2"/>
          </p:cNvCxnSpPr>
          <p:nvPr/>
        </p:nvCxnSpPr>
        <p:spPr>
          <a:xfrm flipH="1" flipV="1">
            <a:off x="3617817" y="1759388"/>
            <a:ext cx="1704916" cy="264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stCxn id="53" idx="0"/>
            <a:endCxn id="55" idx="2"/>
          </p:cNvCxnSpPr>
          <p:nvPr/>
        </p:nvCxnSpPr>
        <p:spPr>
          <a:xfrm flipH="1" flipV="1">
            <a:off x="4110388" y="1759388"/>
            <a:ext cx="1212345" cy="264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stCxn id="53" idx="0"/>
            <a:endCxn id="56" idx="2"/>
          </p:cNvCxnSpPr>
          <p:nvPr/>
        </p:nvCxnSpPr>
        <p:spPr>
          <a:xfrm flipH="1" flipV="1">
            <a:off x="4591052" y="1759388"/>
            <a:ext cx="731681" cy="264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stCxn id="53" idx="0"/>
            <a:endCxn id="57" idx="2"/>
          </p:cNvCxnSpPr>
          <p:nvPr/>
        </p:nvCxnSpPr>
        <p:spPr>
          <a:xfrm flipH="1" flipV="1">
            <a:off x="5071367" y="1759388"/>
            <a:ext cx="251366" cy="264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53" idx="0"/>
            <a:endCxn id="104" idx="2"/>
          </p:cNvCxnSpPr>
          <p:nvPr/>
        </p:nvCxnSpPr>
        <p:spPr>
          <a:xfrm flipV="1">
            <a:off x="5322733" y="1751331"/>
            <a:ext cx="241465" cy="272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stCxn id="53" idx="0"/>
            <a:endCxn id="101" idx="2"/>
          </p:cNvCxnSpPr>
          <p:nvPr/>
        </p:nvCxnSpPr>
        <p:spPr>
          <a:xfrm flipV="1">
            <a:off x="5322733" y="1751331"/>
            <a:ext cx="734036" cy="272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stCxn id="53" idx="0"/>
            <a:endCxn id="102" idx="2"/>
          </p:cNvCxnSpPr>
          <p:nvPr/>
        </p:nvCxnSpPr>
        <p:spPr>
          <a:xfrm flipV="1">
            <a:off x="5322733" y="1751331"/>
            <a:ext cx="1214700" cy="272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a:stCxn id="53" idx="0"/>
            <a:endCxn id="103" idx="2"/>
          </p:cNvCxnSpPr>
          <p:nvPr/>
        </p:nvCxnSpPr>
        <p:spPr>
          <a:xfrm flipV="1">
            <a:off x="5322733" y="1751331"/>
            <a:ext cx="1695015" cy="272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53" idx="3"/>
            <a:endCxn id="54" idx="1"/>
          </p:cNvCxnSpPr>
          <p:nvPr/>
        </p:nvCxnSpPr>
        <p:spPr>
          <a:xfrm flipV="1">
            <a:off x="6027583" y="2190835"/>
            <a:ext cx="811367" cy="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肘形连接符 139"/>
          <p:cNvCxnSpPr>
            <a:stCxn id="30" idx="3"/>
            <a:endCxn id="54" idx="2"/>
          </p:cNvCxnSpPr>
          <p:nvPr/>
        </p:nvCxnSpPr>
        <p:spPr>
          <a:xfrm flipV="1">
            <a:off x="4019623" y="2357522"/>
            <a:ext cx="3524177" cy="4319220"/>
          </a:xfrm>
          <a:prstGeom prst="bentConnector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3" name="圆角矩形 152"/>
          <p:cNvSpPr/>
          <p:nvPr/>
        </p:nvSpPr>
        <p:spPr>
          <a:xfrm>
            <a:off x="2879920" y="2042318"/>
            <a:ext cx="1139703" cy="333375"/>
          </a:xfrm>
          <a:prstGeom prst="roundRect">
            <a:avLst/>
          </a:prstGeom>
          <a:solidFill>
            <a:srgbClr val="FF9393">
              <a:alpha val="40000"/>
            </a:srgbClr>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Softmax</a:t>
            </a:r>
            <a:endParaRPr lang="zh-CN" altLang="en-US" dirty="0"/>
          </a:p>
        </p:txBody>
      </p:sp>
      <p:cxnSp>
        <p:nvCxnSpPr>
          <p:cNvPr id="154" name="肘形连接符 153"/>
          <p:cNvCxnSpPr>
            <a:stCxn id="52" idx="1"/>
            <a:endCxn id="153" idx="2"/>
          </p:cNvCxnSpPr>
          <p:nvPr/>
        </p:nvCxnSpPr>
        <p:spPr>
          <a:xfrm rot="10800000">
            <a:off x="3449772" y="2375694"/>
            <a:ext cx="949036" cy="531075"/>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肘形连接符 156"/>
          <p:cNvCxnSpPr>
            <a:stCxn id="30" idx="3"/>
            <a:endCxn id="53" idx="1"/>
          </p:cNvCxnSpPr>
          <p:nvPr/>
        </p:nvCxnSpPr>
        <p:spPr>
          <a:xfrm flipV="1">
            <a:off x="4019623" y="2190836"/>
            <a:ext cx="598260" cy="4485906"/>
          </a:xfrm>
          <a:prstGeom prst="bentConnector3">
            <a:avLst>
              <a:gd name="adj1" fmla="val 18157"/>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肘形连接符 169"/>
          <p:cNvCxnSpPr>
            <a:stCxn id="153" idx="1"/>
            <a:endCxn id="58" idx="1"/>
          </p:cNvCxnSpPr>
          <p:nvPr/>
        </p:nvCxnSpPr>
        <p:spPr>
          <a:xfrm rot="10800000" flipH="1">
            <a:off x="2879920" y="1644018"/>
            <a:ext cx="542634" cy="564989"/>
          </a:xfrm>
          <a:prstGeom prst="bentConnector3">
            <a:avLst>
              <a:gd name="adj1" fmla="val -42128"/>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2189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RNN</a:t>
            </a:r>
            <a:r>
              <a:rPr lang="zh-CN" altLang="en-US" dirty="0" smtClean="0"/>
              <a:t>学习点</a:t>
            </a:r>
            <a:endParaRPr lang="zh-CN" altLang="en-US" dirty="0"/>
          </a:p>
        </p:txBody>
      </p:sp>
      <p:sp>
        <p:nvSpPr>
          <p:cNvPr id="3" name="内容占位符 2"/>
          <p:cNvSpPr>
            <a:spLocks noGrp="1"/>
          </p:cNvSpPr>
          <p:nvPr>
            <p:ph idx="1"/>
          </p:nvPr>
        </p:nvSpPr>
        <p:spPr/>
        <p:txBody>
          <a:bodyPr/>
          <a:lstStyle/>
          <a:p>
            <a:r>
              <a:rPr lang="en-US" altLang="zh-CN" dirty="0" smtClean="0"/>
              <a:t>RNN</a:t>
            </a:r>
            <a:r>
              <a:rPr lang="zh-CN" altLang="en-US" dirty="0" smtClean="0"/>
              <a:t>结构，相比于前向网络的异同</a:t>
            </a:r>
            <a:endParaRPr lang="en-US" altLang="zh-CN" dirty="0" smtClean="0"/>
          </a:p>
          <a:p>
            <a:r>
              <a:rPr lang="en-US" altLang="zh-CN" dirty="0" smtClean="0"/>
              <a:t>RNN</a:t>
            </a:r>
            <a:r>
              <a:rPr lang="zh-CN" altLang="en-US" dirty="0" smtClean="0"/>
              <a:t>训练算法</a:t>
            </a:r>
            <a:r>
              <a:rPr lang="en-US" altLang="zh-CN" dirty="0" smtClean="0"/>
              <a:t>BPTT</a:t>
            </a:r>
            <a:r>
              <a:rPr lang="zh-CN" altLang="en-US" dirty="0" smtClean="0"/>
              <a:t>，</a:t>
            </a:r>
            <a:r>
              <a:rPr lang="en-US" altLang="zh-CN" dirty="0" smtClean="0"/>
              <a:t>RNN</a:t>
            </a:r>
            <a:r>
              <a:rPr lang="zh-CN" altLang="en-US" dirty="0" smtClean="0"/>
              <a:t>训练数据的组织</a:t>
            </a:r>
            <a:endParaRPr lang="en-US" altLang="zh-CN" dirty="0" smtClean="0"/>
          </a:p>
          <a:p>
            <a:r>
              <a:rPr lang="en-US" altLang="zh-CN" dirty="0" smtClean="0"/>
              <a:t>RNN</a:t>
            </a:r>
            <a:r>
              <a:rPr lang="zh-CN" altLang="en-US" dirty="0" smtClean="0"/>
              <a:t>网络变种如何学习长距离依赖</a:t>
            </a:r>
            <a:r>
              <a:rPr lang="en-US" altLang="zh-CN" dirty="0" smtClean="0"/>
              <a:t>LSTM</a:t>
            </a:r>
          </a:p>
          <a:p>
            <a:r>
              <a:rPr lang="en-US" altLang="zh-CN" dirty="0" smtClean="0"/>
              <a:t>RNN</a:t>
            </a:r>
            <a:r>
              <a:rPr lang="zh-CN" altLang="en-US" dirty="0" smtClean="0"/>
              <a:t>复合网落结构，多层</a:t>
            </a:r>
            <a:r>
              <a:rPr lang="en-US" altLang="zh-CN" dirty="0" smtClean="0"/>
              <a:t>RNN</a:t>
            </a:r>
            <a:r>
              <a:rPr lang="zh-CN" altLang="en-US" dirty="0" smtClean="0"/>
              <a:t>，以及和神经网络基础组件的组合</a:t>
            </a:r>
            <a:endParaRPr lang="en-US" altLang="zh-CN" dirty="0" smtClean="0"/>
          </a:p>
          <a:p>
            <a:r>
              <a:rPr lang="en-US" altLang="zh-CN" dirty="0" smtClean="0"/>
              <a:t>RNN</a:t>
            </a:r>
            <a:r>
              <a:rPr lang="zh-CN" altLang="en-US" dirty="0" smtClean="0"/>
              <a:t>解决问题的基本模式，任务模型</a:t>
            </a:r>
            <a:endParaRPr lang="en-US" altLang="zh-CN" dirty="0" smtClean="0"/>
          </a:p>
          <a:p>
            <a:r>
              <a:rPr lang="en-US" altLang="zh-CN" dirty="0" smtClean="0"/>
              <a:t>RNN</a:t>
            </a:r>
            <a:r>
              <a:rPr lang="zh-CN" altLang="en-US" dirty="0" smtClean="0"/>
              <a:t>的扩展模型</a:t>
            </a:r>
            <a:r>
              <a:rPr lang="en-US" altLang="zh-CN" dirty="0" smtClean="0"/>
              <a:t>Attention Memory</a:t>
            </a:r>
            <a:r>
              <a:rPr lang="zh-CN" altLang="en-US" dirty="0" smtClean="0"/>
              <a:t>等</a:t>
            </a:r>
            <a:r>
              <a:rPr lang="en-US" altLang="zh-CN" dirty="0" smtClean="0"/>
              <a:t>…</a:t>
            </a:r>
          </a:p>
          <a:p>
            <a:r>
              <a:rPr lang="en-US" altLang="zh-CN" dirty="0" smtClean="0"/>
              <a:t>RNN</a:t>
            </a:r>
            <a:r>
              <a:rPr lang="zh-CN" altLang="en-US" dirty="0" smtClean="0"/>
              <a:t>语言模型</a:t>
            </a:r>
            <a:endParaRPr lang="zh-CN" altLang="en-US" dirty="0"/>
          </a:p>
        </p:txBody>
      </p:sp>
    </p:spTree>
    <p:extLst>
      <p:ext uri="{BB962C8B-B14F-4D97-AF65-F5344CB8AC3E}">
        <p14:creationId xmlns:p14="http://schemas.microsoft.com/office/powerpoint/2010/main" val="32653632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CNN</a:t>
            </a:r>
            <a:r>
              <a:rPr lang="zh-CN" altLang="en-US" dirty="0" smtClean="0"/>
              <a:t>和</a:t>
            </a:r>
            <a:r>
              <a:rPr lang="en-US" altLang="zh-CN" dirty="0" smtClean="0"/>
              <a:t>RNN</a:t>
            </a:r>
            <a:r>
              <a:rPr lang="zh-CN" altLang="en-US" dirty="0" smtClean="0"/>
              <a:t>对比</a:t>
            </a:r>
            <a:endParaRPr lang="zh-CN" altLang="en-US" dirty="0"/>
          </a:p>
        </p:txBody>
      </p:sp>
      <p:sp>
        <p:nvSpPr>
          <p:cNvPr id="3" name="内容占位符 2"/>
          <p:cNvSpPr>
            <a:spLocks noGrp="1"/>
          </p:cNvSpPr>
          <p:nvPr>
            <p:ph idx="1"/>
          </p:nvPr>
        </p:nvSpPr>
        <p:spPr/>
        <p:txBody>
          <a:bodyPr/>
          <a:lstStyle/>
          <a:p>
            <a:r>
              <a:rPr lang="en-US" altLang="zh-CN" dirty="0" smtClean="0"/>
              <a:t>CNN</a:t>
            </a:r>
          </a:p>
          <a:p>
            <a:pPr lvl="1"/>
            <a:r>
              <a:rPr lang="zh-CN" altLang="en-US" dirty="0" smtClean="0"/>
              <a:t>适合于特征抽取，模式抽取，提取主干信息</a:t>
            </a:r>
            <a:endParaRPr lang="en-US" altLang="zh-CN" dirty="0" smtClean="0"/>
          </a:p>
          <a:p>
            <a:r>
              <a:rPr lang="en-US" altLang="zh-CN" dirty="0" smtClean="0"/>
              <a:t>RNN</a:t>
            </a:r>
          </a:p>
          <a:p>
            <a:pPr lvl="1"/>
            <a:r>
              <a:rPr lang="zh-CN" altLang="en-US" dirty="0" smtClean="0"/>
              <a:t>适合长距离依赖关系学习</a:t>
            </a:r>
            <a:endParaRPr lang="en-US" altLang="zh-CN" dirty="0" smtClean="0"/>
          </a:p>
          <a:p>
            <a:pPr lvl="1"/>
            <a:r>
              <a:rPr lang="zh-CN" altLang="en-US" dirty="0" smtClean="0"/>
              <a:t>适合已知信息，进行序列生成</a:t>
            </a:r>
            <a:endParaRPr lang="zh-CN" altLang="en-US" dirty="0"/>
          </a:p>
        </p:txBody>
      </p:sp>
    </p:spTree>
    <p:extLst>
      <p:ext uri="{BB962C8B-B14F-4D97-AF65-F5344CB8AC3E}">
        <p14:creationId xmlns:p14="http://schemas.microsoft.com/office/powerpoint/2010/main" val="3681925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神经网络训练 </a:t>
            </a:r>
            <a:r>
              <a:rPr lang="en-US" altLang="zh-CN" dirty="0" smtClean="0"/>
              <a:t>– BP</a:t>
            </a:r>
            <a:r>
              <a:rPr lang="zh-CN" altLang="en-US" dirty="0" smtClean="0"/>
              <a:t>局限性</a:t>
            </a:r>
            <a:endParaRPr lang="zh-CN" altLang="en-US" dirty="0"/>
          </a:p>
        </p:txBody>
      </p:sp>
      <p:sp>
        <p:nvSpPr>
          <p:cNvPr id="3" name="内容占位符 2"/>
          <p:cNvSpPr>
            <a:spLocks noGrp="1"/>
          </p:cNvSpPr>
          <p:nvPr>
            <p:ph idx="1"/>
          </p:nvPr>
        </p:nvSpPr>
        <p:spPr/>
        <p:txBody>
          <a:bodyPr>
            <a:normAutofit lnSpcReduction="10000"/>
          </a:bodyPr>
          <a:lstStyle/>
          <a:p>
            <a:r>
              <a:rPr lang="zh-CN" altLang="en-US" b="1" dirty="0" smtClean="0"/>
              <a:t>局部最优</a:t>
            </a:r>
            <a:endParaRPr lang="en-US" altLang="zh-CN" b="1" dirty="0"/>
          </a:p>
          <a:p>
            <a:pPr lvl="1"/>
            <a:r>
              <a:rPr lang="zh-CN" altLang="en-US" dirty="0" smtClean="0"/>
              <a:t>与</a:t>
            </a:r>
            <a:r>
              <a:rPr lang="zh-CN" altLang="en-US" dirty="0"/>
              <a:t>浅层模型的代价函数不同，深层模型的每个神经元都是非线性变换，代价函数是高度非凸函数，采用梯度下降的方法容易陷入</a:t>
            </a:r>
            <a:r>
              <a:rPr lang="zh-CN" altLang="en-US" dirty="0" smtClean="0"/>
              <a:t>局部最优</a:t>
            </a:r>
            <a:endParaRPr lang="zh-CN" altLang="en-US" dirty="0"/>
          </a:p>
          <a:p>
            <a:r>
              <a:rPr lang="zh-CN" altLang="en-US" b="1" dirty="0" smtClean="0"/>
              <a:t>梯度弥散</a:t>
            </a:r>
            <a:endParaRPr lang="en-US" altLang="zh-CN" b="1" dirty="0" smtClean="0"/>
          </a:p>
          <a:p>
            <a:pPr lvl="1"/>
            <a:r>
              <a:rPr lang="zh-CN" altLang="en-US" dirty="0" smtClean="0"/>
              <a:t>使用</a:t>
            </a:r>
            <a:r>
              <a:rPr lang="zh-CN" altLang="en-US" dirty="0"/>
              <a:t>反向传播算法传播梯度的时候，随着传播深度的增加，梯度的幅度会急剧减小，会导致浅层神经元的权重更新非常缓慢，不能有效学习。这样一来，深层模型也就变成了前几层相对固定，只能改变最后几层的浅层</a:t>
            </a:r>
            <a:r>
              <a:rPr lang="zh-CN" altLang="en-US" dirty="0" smtClean="0"/>
              <a:t>模型</a:t>
            </a:r>
            <a:endParaRPr lang="zh-CN" altLang="en-US" dirty="0"/>
          </a:p>
          <a:p>
            <a:r>
              <a:rPr lang="zh-CN" altLang="en-US" b="1" dirty="0" smtClean="0"/>
              <a:t>数据获取</a:t>
            </a:r>
            <a:endParaRPr lang="en-US" altLang="zh-CN" b="1" dirty="0" smtClean="0"/>
          </a:p>
          <a:p>
            <a:pPr lvl="1"/>
            <a:r>
              <a:rPr lang="zh-CN" altLang="en-US" dirty="0" smtClean="0"/>
              <a:t>深层</a:t>
            </a:r>
            <a:r>
              <a:rPr lang="zh-CN" altLang="en-US" dirty="0"/>
              <a:t>模型的表达能力强大，模型的参数也相应增加。对于训练如此多参数的模型，小训练数据集是不能实现的，需要海量的有标记的数据，否则只能导致严重的过拟合（</a:t>
            </a:r>
            <a:r>
              <a:rPr lang="en-US" altLang="zh-CN" dirty="0"/>
              <a:t>Over fitting</a:t>
            </a:r>
            <a:r>
              <a:rPr lang="zh-CN" altLang="en-US" dirty="0" smtClean="0"/>
              <a:t>）</a:t>
            </a:r>
            <a:endParaRPr lang="zh-CN" altLang="en-US" dirty="0"/>
          </a:p>
        </p:txBody>
      </p:sp>
    </p:spTree>
    <p:extLst>
      <p:ext uri="{BB962C8B-B14F-4D97-AF65-F5344CB8AC3E}">
        <p14:creationId xmlns:p14="http://schemas.microsoft.com/office/powerpoint/2010/main" val="39649280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深度学习思想</a:t>
            </a:r>
            <a:endParaRPr lang="zh-CN" altLang="en-US" dirty="0"/>
          </a:p>
        </p:txBody>
      </p:sp>
      <p:sp>
        <p:nvSpPr>
          <p:cNvPr id="3" name="内容占位符 2"/>
          <p:cNvSpPr>
            <a:spLocks noGrp="1"/>
          </p:cNvSpPr>
          <p:nvPr>
            <p:ph idx="1"/>
          </p:nvPr>
        </p:nvSpPr>
        <p:spPr>
          <a:xfrm>
            <a:off x="838200" y="1825625"/>
            <a:ext cx="10515600" cy="4356100"/>
          </a:xfrm>
        </p:spPr>
        <p:txBody>
          <a:bodyPr/>
          <a:lstStyle/>
          <a:p>
            <a:r>
              <a:rPr lang="zh-CN" altLang="en-US" dirty="0"/>
              <a:t>多隐藏层的人工神经网络具有优异的特征学习能力，学习到的特征对数据有更本质的刻画，从而有利于可视化或</a:t>
            </a:r>
            <a:r>
              <a:rPr lang="zh-CN" altLang="en-US" dirty="0" smtClean="0"/>
              <a:t>分类</a:t>
            </a:r>
            <a:endParaRPr lang="en-US" altLang="zh-CN" dirty="0" smtClean="0"/>
          </a:p>
          <a:p>
            <a:r>
              <a:rPr lang="zh-CN" altLang="en-US" dirty="0"/>
              <a:t>深度神经网络在训练上的难度，可以通过</a:t>
            </a:r>
            <a:r>
              <a:rPr lang="zh-CN" altLang="en-US" dirty="0" smtClean="0"/>
              <a:t>“逐层初始化”（</a:t>
            </a:r>
            <a:r>
              <a:rPr lang="en-US" altLang="zh-CN" dirty="0" smtClean="0"/>
              <a:t>Layer-wise Pre-training</a:t>
            </a:r>
            <a:r>
              <a:rPr lang="zh-CN" altLang="en-US" dirty="0" smtClean="0"/>
              <a:t>）来</a:t>
            </a:r>
            <a:r>
              <a:rPr lang="zh-CN" altLang="en-US" dirty="0"/>
              <a:t>有效克服，文中给出了无监督的逐层初始化方法</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979" y="4176678"/>
            <a:ext cx="3338209" cy="2255820"/>
          </a:xfrm>
          <a:prstGeom prst="rect">
            <a:avLst/>
          </a:prstGeom>
        </p:spPr>
      </p:pic>
      <p:graphicFrame>
        <p:nvGraphicFramePr>
          <p:cNvPr id="6" name="图示 5"/>
          <p:cNvGraphicFramePr/>
          <p:nvPr>
            <p:extLst>
              <p:ext uri="{D42A27DB-BD31-4B8C-83A1-F6EECF244321}">
                <p14:modId xmlns:p14="http://schemas.microsoft.com/office/powerpoint/2010/main" val="693994997"/>
              </p:ext>
            </p:extLst>
          </p:nvPr>
        </p:nvGraphicFramePr>
        <p:xfrm>
          <a:off x="5952248" y="3576372"/>
          <a:ext cx="5993318" cy="32816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矩形 6"/>
          <p:cNvSpPr/>
          <p:nvPr/>
        </p:nvSpPr>
        <p:spPr>
          <a:xfrm>
            <a:off x="2194076" y="6432498"/>
            <a:ext cx="1690014" cy="369332"/>
          </a:xfrm>
          <a:prstGeom prst="rect">
            <a:avLst/>
          </a:prstGeom>
        </p:spPr>
        <p:txBody>
          <a:bodyPr wrap="none">
            <a:spAutoFit/>
          </a:bodyPr>
          <a:lstStyle/>
          <a:p>
            <a:r>
              <a:rPr lang="en-US" altLang="zh-CN" dirty="0"/>
              <a:t>Geoffrey Hinton</a:t>
            </a:r>
            <a:endParaRPr lang="zh-CN" altLang="en-US" dirty="0"/>
          </a:p>
        </p:txBody>
      </p:sp>
    </p:spTree>
    <p:extLst>
      <p:ext uri="{BB962C8B-B14F-4D97-AF65-F5344CB8AC3E}">
        <p14:creationId xmlns:p14="http://schemas.microsoft.com/office/powerpoint/2010/main" val="14360467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深度学习框架</a:t>
            </a:r>
            <a:endParaRPr lang="zh-CN" altLang="en-US" dirty="0"/>
          </a:p>
        </p:txBody>
      </p:sp>
      <p:sp>
        <p:nvSpPr>
          <p:cNvPr id="3" name="内容占位符 2"/>
          <p:cNvSpPr>
            <a:spLocks noGrp="1"/>
          </p:cNvSpPr>
          <p:nvPr>
            <p:ph idx="1"/>
          </p:nvPr>
        </p:nvSpPr>
        <p:spPr>
          <a:xfrm>
            <a:off x="838200" y="1825625"/>
            <a:ext cx="10515600" cy="4699000"/>
          </a:xfrm>
        </p:spPr>
        <p:txBody>
          <a:bodyPr>
            <a:normAutofit lnSpcReduction="10000"/>
          </a:bodyPr>
          <a:lstStyle/>
          <a:p>
            <a:r>
              <a:rPr lang="zh-CN" altLang="en-US" dirty="0" smtClean="0"/>
              <a:t>使用和</a:t>
            </a:r>
            <a:r>
              <a:rPr lang="en-US" altLang="zh-CN" dirty="0" smtClean="0"/>
              <a:t>ANN</a:t>
            </a:r>
            <a:r>
              <a:rPr lang="zh-CN" altLang="en-US" dirty="0" smtClean="0"/>
              <a:t>相同的网络结构</a:t>
            </a:r>
            <a:endParaRPr lang="en-US" altLang="zh-CN" dirty="0" smtClean="0"/>
          </a:p>
          <a:p>
            <a:endParaRPr lang="en-US" altLang="zh-CN" dirty="0"/>
          </a:p>
          <a:p>
            <a:endParaRPr lang="en-US" altLang="zh-CN" dirty="0" smtClean="0"/>
          </a:p>
          <a:p>
            <a:endParaRPr lang="en-US" altLang="zh-CN" dirty="0" smtClean="0"/>
          </a:p>
          <a:p>
            <a:r>
              <a:rPr lang="zh-CN" altLang="en-US" dirty="0" smtClean="0"/>
              <a:t>使用非监督的训练算法和有监督的调优算法</a:t>
            </a:r>
            <a:endParaRPr lang="en-US" altLang="zh-CN" dirty="0" smtClean="0"/>
          </a:p>
          <a:p>
            <a:pPr lvl="1"/>
            <a:r>
              <a:rPr lang="zh-CN" altLang="en-US" dirty="0"/>
              <a:t>逐层构建单层神经元</a:t>
            </a:r>
            <a:r>
              <a:rPr lang="zh-CN" altLang="en-US" dirty="0" smtClean="0"/>
              <a:t>，前一层网络输出作为后一层网络神经元输入</a:t>
            </a:r>
            <a:endParaRPr lang="en-US" altLang="zh-CN" dirty="0" smtClean="0"/>
          </a:p>
          <a:p>
            <a:pPr lvl="2"/>
            <a:r>
              <a:rPr lang="en-US" altLang="zh-CN" dirty="0" smtClean="0"/>
              <a:t>Feature</a:t>
            </a:r>
            <a:r>
              <a:rPr lang="zh-CN" altLang="en-US" dirty="0" smtClean="0"/>
              <a:t>学习的过程，初始化整个网络的权重</a:t>
            </a:r>
            <a:endParaRPr lang="en-US" altLang="zh-CN" dirty="0" smtClean="0"/>
          </a:p>
          <a:p>
            <a:pPr lvl="1"/>
            <a:r>
              <a:rPr lang="zh-CN" altLang="en-US" dirty="0"/>
              <a:t>当所有层训练完后</a:t>
            </a:r>
            <a:r>
              <a:rPr lang="zh-CN" altLang="en-US" dirty="0" smtClean="0"/>
              <a:t>，使用</a:t>
            </a:r>
            <a:r>
              <a:rPr lang="en-US" altLang="zh-CN" dirty="0"/>
              <a:t>wake-sleep</a:t>
            </a:r>
            <a:r>
              <a:rPr lang="zh-CN" altLang="en-US" dirty="0"/>
              <a:t>算法进行调</a:t>
            </a:r>
            <a:r>
              <a:rPr lang="zh-CN" altLang="en-US" dirty="0" smtClean="0"/>
              <a:t>优</a:t>
            </a:r>
            <a:endParaRPr lang="en-US" altLang="zh-CN" dirty="0" smtClean="0"/>
          </a:p>
          <a:p>
            <a:pPr lvl="2"/>
            <a:r>
              <a:rPr lang="en-US" altLang="zh-CN" dirty="0" smtClean="0"/>
              <a:t>Wake</a:t>
            </a:r>
            <a:r>
              <a:rPr lang="en-US" altLang="zh-CN" dirty="0" smtClean="0">
                <a:sym typeface="Wingdings" panose="05000000000000000000" pitchFamily="2" charset="2"/>
              </a:rPr>
              <a:t></a:t>
            </a:r>
            <a:r>
              <a:rPr lang="zh-CN" altLang="en-US" dirty="0"/>
              <a:t>认知过程，通过外界的特征和向上的权重（认知权重）产生每一层的抽象表示（结点状态），并且使用梯度下降修改层间的下行权重（生成权重</a:t>
            </a:r>
            <a:r>
              <a:rPr lang="zh-CN" altLang="en-US" dirty="0" smtClean="0"/>
              <a:t>）</a:t>
            </a:r>
            <a:endParaRPr lang="en-US" altLang="zh-CN" dirty="0" smtClean="0"/>
          </a:p>
          <a:p>
            <a:pPr lvl="2"/>
            <a:r>
              <a:rPr lang="en-US" altLang="zh-CN" dirty="0" smtClean="0"/>
              <a:t>Sleep</a:t>
            </a:r>
            <a:r>
              <a:rPr lang="en-US" altLang="zh-CN" dirty="0" smtClean="0">
                <a:sym typeface="Wingdings" panose="05000000000000000000" pitchFamily="2" charset="2"/>
              </a:rPr>
              <a:t></a:t>
            </a:r>
            <a:r>
              <a:rPr lang="zh-CN" altLang="en-US" dirty="0"/>
              <a:t>生成过程，通过顶层表示（醒时学得的概念）和向下权重，生成底层的状态，同时修改层间向上的权重</a:t>
            </a:r>
          </a:p>
        </p:txBody>
      </p:sp>
      <p:grpSp>
        <p:nvGrpSpPr>
          <p:cNvPr id="115" name="组合 114"/>
          <p:cNvGrpSpPr/>
          <p:nvPr/>
        </p:nvGrpSpPr>
        <p:grpSpPr>
          <a:xfrm>
            <a:off x="5407818" y="103316"/>
            <a:ext cx="6424613" cy="3382921"/>
            <a:chOff x="1693068" y="1145144"/>
            <a:chExt cx="6424613" cy="3382921"/>
          </a:xfrm>
        </p:grpSpPr>
        <p:sp>
          <p:nvSpPr>
            <p:cNvPr id="116" name="流程图: 联系 115"/>
            <p:cNvSpPr/>
            <p:nvPr/>
          </p:nvSpPr>
          <p:spPr>
            <a:xfrm>
              <a:off x="1885950" y="1752600"/>
              <a:ext cx="457200" cy="457200"/>
            </a:xfrm>
            <a:prstGeom prst="flowChartConnector">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altLang="zh-CN" dirty="0" smtClean="0">
                  <a:solidFill>
                    <a:schemeClr val="tx1"/>
                  </a:solidFill>
                </a:rPr>
                <a:t>X1</a:t>
              </a:r>
              <a:endParaRPr lang="zh-CN" altLang="en-US" dirty="0">
                <a:solidFill>
                  <a:schemeClr val="tx1"/>
                </a:solidFill>
              </a:endParaRPr>
            </a:p>
          </p:txBody>
        </p:sp>
        <p:sp>
          <p:nvSpPr>
            <p:cNvPr id="117" name="流程图: 联系 116"/>
            <p:cNvSpPr/>
            <p:nvPr/>
          </p:nvSpPr>
          <p:spPr>
            <a:xfrm>
              <a:off x="1885950" y="2343150"/>
              <a:ext cx="457200" cy="457200"/>
            </a:xfrm>
            <a:prstGeom prst="flowChartConnector">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altLang="zh-CN" dirty="0" smtClean="0">
                  <a:solidFill>
                    <a:schemeClr val="tx1"/>
                  </a:solidFill>
                </a:rPr>
                <a:t>X2</a:t>
              </a:r>
              <a:endParaRPr lang="zh-CN" altLang="en-US" dirty="0">
                <a:solidFill>
                  <a:schemeClr val="tx1"/>
                </a:solidFill>
              </a:endParaRPr>
            </a:p>
          </p:txBody>
        </p:sp>
        <p:sp>
          <p:nvSpPr>
            <p:cNvPr id="118" name="流程图: 联系 117"/>
            <p:cNvSpPr/>
            <p:nvPr/>
          </p:nvSpPr>
          <p:spPr>
            <a:xfrm>
              <a:off x="1885950" y="2933700"/>
              <a:ext cx="457200" cy="457200"/>
            </a:xfrm>
            <a:prstGeom prst="flowChartConnector">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altLang="zh-CN" dirty="0" smtClean="0">
                  <a:solidFill>
                    <a:schemeClr val="tx1"/>
                  </a:solidFill>
                </a:rPr>
                <a:t>X3</a:t>
              </a:r>
              <a:endParaRPr lang="zh-CN" altLang="en-US" dirty="0">
                <a:solidFill>
                  <a:schemeClr val="tx1"/>
                </a:solidFill>
              </a:endParaRPr>
            </a:p>
          </p:txBody>
        </p:sp>
        <p:sp>
          <p:nvSpPr>
            <p:cNvPr id="119" name="流程图: 联系 118"/>
            <p:cNvSpPr/>
            <p:nvPr/>
          </p:nvSpPr>
          <p:spPr>
            <a:xfrm>
              <a:off x="1885950" y="3524250"/>
              <a:ext cx="457200" cy="457200"/>
            </a:xfrm>
            <a:prstGeom prst="flowChartConnector">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altLang="zh-CN" dirty="0" smtClean="0">
                  <a:solidFill>
                    <a:schemeClr val="tx1"/>
                  </a:solidFill>
                </a:rPr>
                <a:t>+1</a:t>
              </a:r>
              <a:endParaRPr lang="zh-CN" altLang="en-US" dirty="0">
                <a:solidFill>
                  <a:schemeClr val="tx1"/>
                </a:solidFill>
              </a:endParaRPr>
            </a:p>
          </p:txBody>
        </p:sp>
        <p:sp>
          <p:nvSpPr>
            <p:cNvPr id="120" name="流程图: 联系 119"/>
            <p:cNvSpPr/>
            <p:nvPr/>
          </p:nvSpPr>
          <p:spPr>
            <a:xfrm>
              <a:off x="3114675" y="1752600"/>
              <a:ext cx="457200" cy="457200"/>
            </a:xfrm>
            <a:prstGeom prst="flowChartConnector">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solidFill>
                  <a:schemeClr val="tx1"/>
                </a:solidFill>
              </a:endParaRPr>
            </a:p>
          </p:txBody>
        </p:sp>
        <p:sp>
          <p:nvSpPr>
            <p:cNvPr id="121" name="流程图: 联系 120"/>
            <p:cNvSpPr/>
            <p:nvPr/>
          </p:nvSpPr>
          <p:spPr>
            <a:xfrm>
              <a:off x="3114675" y="2343150"/>
              <a:ext cx="457200" cy="457200"/>
            </a:xfrm>
            <a:prstGeom prst="flowChartConnector">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solidFill>
                  <a:schemeClr val="tx1"/>
                </a:solidFill>
              </a:endParaRPr>
            </a:p>
          </p:txBody>
        </p:sp>
        <p:sp>
          <p:nvSpPr>
            <p:cNvPr id="122" name="流程图: 联系 121"/>
            <p:cNvSpPr/>
            <p:nvPr/>
          </p:nvSpPr>
          <p:spPr>
            <a:xfrm>
              <a:off x="3114675" y="2933700"/>
              <a:ext cx="457200" cy="457200"/>
            </a:xfrm>
            <a:prstGeom prst="flowChartConnector">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solidFill>
                  <a:schemeClr val="tx1"/>
                </a:solidFill>
              </a:endParaRPr>
            </a:p>
          </p:txBody>
        </p:sp>
        <p:sp>
          <p:nvSpPr>
            <p:cNvPr id="123" name="流程图: 联系 122"/>
            <p:cNvSpPr/>
            <p:nvPr/>
          </p:nvSpPr>
          <p:spPr>
            <a:xfrm>
              <a:off x="3114675" y="3524250"/>
              <a:ext cx="457200" cy="457200"/>
            </a:xfrm>
            <a:prstGeom prst="flowChartConnector">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altLang="zh-CN" dirty="0" smtClean="0">
                  <a:solidFill>
                    <a:schemeClr val="tx1"/>
                  </a:solidFill>
                </a:rPr>
                <a:t>+1</a:t>
              </a:r>
              <a:endParaRPr lang="zh-CN" altLang="en-US" dirty="0">
                <a:solidFill>
                  <a:schemeClr val="tx1"/>
                </a:solidFill>
              </a:endParaRPr>
            </a:p>
          </p:txBody>
        </p:sp>
        <p:sp>
          <p:nvSpPr>
            <p:cNvPr id="124" name="流程图: 联系 123"/>
            <p:cNvSpPr/>
            <p:nvPr/>
          </p:nvSpPr>
          <p:spPr>
            <a:xfrm>
              <a:off x="4343400" y="2009775"/>
              <a:ext cx="457200" cy="457200"/>
            </a:xfrm>
            <a:prstGeom prst="flowChartConnector">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solidFill>
                  <a:schemeClr val="tx1"/>
                </a:solidFill>
              </a:endParaRPr>
            </a:p>
          </p:txBody>
        </p:sp>
        <p:sp>
          <p:nvSpPr>
            <p:cNvPr id="125" name="流程图: 联系 124"/>
            <p:cNvSpPr/>
            <p:nvPr/>
          </p:nvSpPr>
          <p:spPr>
            <a:xfrm>
              <a:off x="4343400" y="2600325"/>
              <a:ext cx="457200" cy="457200"/>
            </a:xfrm>
            <a:prstGeom prst="flowChartConnector">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solidFill>
                  <a:schemeClr val="tx1"/>
                </a:solidFill>
              </a:endParaRPr>
            </a:p>
          </p:txBody>
        </p:sp>
        <p:sp>
          <p:nvSpPr>
            <p:cNvPr id="126" name="流程图: 联系 125"/>
            <p:cNvSpPr/>
            <p:nvPr/>
          </p:nvSpPr>
          <p:spPr>
            <a:xfrm>
              <a:off x="4343400" y="3190875"/>
              <a:ext cx="457200" cy="457200"/>
            </a:xfrm>
            <a:prstGeom prst="flowChartConnector">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altLang="zh-CN" dirty="0" smtClean="0">
                  <a:solidFill>
                    <a:schemeClr val="tx1"/>
                  </a:solidFill>
                </a:rPr>
                <a:t>+1</a:t>
              </a:r>
              <a:endParaRPr lang="zh-CN" altLang="en-US" dirty="0">
                <a:solidFill>
                  <a:schemeClr val="tx1"/>
                </a:solidFill>
              </a:endParaRPr>
            </a:p>
          </p:txBody>
        </p:sp>
        <p:sp>
          <p:nvSpPr>
            <p:cNvPr id="127" name="流程图: 联系 126"/>
            <p:cNvSpPr/>
            <p:nvPr/>
          </p:nvSpPr>
          <p:spPr>
            <a:xfrm>
              <a:off x="5572125" y="2266950"/>
              <a:ext cx="457200" cy="457200"/>
            </a:xfrm>
            <a:prstGeom prst="flowChartConnector">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solidFill>
                  <a:schemeClr val="tx1"/>
                </a:solidFill>
              </a:endParaRPr>
            </a:p>
          </p:txBody>
        </p:sp>
        <p:sp>
          <p:nvSpPr>
            <p:cNvPr id="128" name="流程图: 联系 127"/>
            <p:cNvSpPr/>
            <p:nvPr/>
          </p:nvSpPr>
          <p:spPr>
            <a:xfrm>
              <a:off x="5572125" y="2857500"/>
              <a:ext cx="457200" cy="457200"/>
            </a:xfrm>
            <a:prstGeom prst="flowChartConnector">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solidFill>
                  <a:schemeClr val="tx1"/>
                </a:solidFill>
              </a:endParaRPr>
            </a:p>
          </p:txBody>
        </p:sp>
        <p:cxnSp>
          <p:nvCxnSpPr>
            <p:cNvPr id="129" name="直接箭头连接符 128"/>
            <p:cNvCxnSpPr>
              <a:stCxn id="116" idx="6"/>
              <a:endCxn id="120" idx="2"/>
            </p:cNvCxnSpPr>
            <p:nvPr/>
          </p:nvCxnSpPr>
          <p:spPr>
            <a:xfrm>
              <a:off x="2343150" y="1981200"/>
              <a:ext cx="7715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0" name="直接箭头连接符 129"/>
            <p:cNvCxnSpPr>
              <a:stCxn id="116" idx="6"/>
              <a:endCxn id="121" idx="2"/>
            </p:cNvCxnSpPr>
            <p:nvPr/>
          </p:nvCxnSpPr>
          <p:spPr>
            <a:xfrm>
              <a:off x="2343150" y="1981200"/>
              <a:ext cx="771525" cy="5905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1" name="直接箭头连接符 130"/>
            <p:cNvCxnSpPr>
              <a:stCxn id="116" idx="6"/>
              <a:endCxn id="122" idx="2"/>
            </p:cNvCxnSpPr>
            <p:nvPr/>
          </p:nvCxnSpPr>
          <p:spPr>
            <a:xfrm>
              <a:off x="2343150" y="1981200"/>
              <a:ext cx="771525" cy="11811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2" name="直接箭头连接符 131"/>
            <p:cNvCxnSpPr>
              <a:stCxn id="117" idx="6"/>
              <a:endCxn id="120" idx="2"/>
            </p:cNvCxnSpPr>
            <p:nvPr/>
          </p:nvCxnSpPr>
          <p:spPr>
            <a:xfrm flipV="1">
              <a:off x="2343150" y="1981200"/>
              <a:ext cx="771525" cy="5905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3" name="直接箭头连接符 132"/>
            <p:cNvCxnSpPr>
              <a:stCxn id="117" idx="6"/>
              <a:endCxn id="121" idx="2"/>
            </p:cNvCxnSpPr>
            <p:nvPr/>
          </p:nvCxnSpPr>
          <p:spPr>
            <a:xfrm>
              <a:off x="2343150" y="2571750"/>
              <a:ext cx="7715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4" name="直接箭头连接符 133"/>
            <p:cNvCxnSpPr>
              <a:stCxn id="117" idx="6"/>
              <a:endCxn id="122" idx="2"/>
            </p:cNvCxnSpPr>
            <p:nvPr/>
          </p:nvCxnSpPr>
          <p:spPr>
            <a:xfrm>
              <a:off x="2343150" y="2571750"/>
              <a:ext cx="771525" cy="5905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5" name="直接箭头连接符 134"/>
            <p:cNvCxnSpPr>
              <a:stCxn id="118" idx="6"/>
              <a:endCxn id="120" idx="2"/>
            </p:cNvCxnSpPr>
            <p:nvPr/>
          </p:nvCxnSpPr>
          <p:spPr>
            <a:xfrm flipV="1">
              <a:off x="2343150" y="1981200"/>
              <a:ext cx="771525" cy="11811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6" name="直接箭头连接符 135"/>
            <p:cNvCxnSpPr>
              <a:stCxn id="118" idx="6"/>
              <a:endCxn id="121" idx="2"/>
            </p:cNvCxnSpPr>
            <p:nvPr/>
          </p:nvCxnSpPr>
          <p:spPr>
            <a:xfrm flipV="1">
              <a:off x="2343150" y="2571750"/>
              <a:ext cx="771525" cy="5905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7" name="直接箭头连接符 136"/>
            <p:cNvCxnSpPr>
              <a:stCxn id="118" idx="6"/>
              <a:endCxn id="122" idx="2"/>
            </p:cNvCxnSpPr>
            <p:nvPr/>
          </p:nvCxnSpPr>
          <p:spPr>
            <a:xfrm>
              <a:off x="2343150" y="3162300"/>
              <a:ext cx="7715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8" name="直接箭头连接符 137"/>
            <p:cNvCxnSpPr>
              <a:stCxn id="119" idx="6"/>
              <a:endCxn id="120" idx="2"/>
            </p:cNvCxnSpPr>
            <p:nvPr/>
          </p:nvCxnSpPr>
          <p:spPr>
            <a:xfrm flipV="1">
              <a:off x="2343150" y="1981200"/>
              <a:ext cx="771525" cy="17716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9" name="直接箭头连接符 138"/>
            <p:cNvCxnSpPr>
              <a:stCxn id="119" idx="6"/>
              <a:endCxn id="121" idx="2"/>
            </p:cNvCxnSpPr>
            <p:nvPr/>
          </p:nvCxnSpPr>
          <p:spPr>
            <a:xfrm flipV="1">
              <a:off x="2343150" y="2571750"/>
              <a:ext cx="771525" cy="11811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0" name="直接箭头连接符 139"/>
            <p:cNvCxnSpPr>
              <a:stCxn id="119" idx="6"/>
              <a:endCxn id="122" idx="2"/>
            </p:cNvCxnSpPr>
            <p:nvPr/>
          </p:nvCxnSpPr>
          <p:spPr>
            <a:xfrm flipV="1">
              <a:off x="2343150" y="3162300"/>
              <a:ext cx="771525" cy="5905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1" name="直接箭头连接符 140"/>
            <p:cNvCxnSpPr>
              <a:stCxn id="120" idx="6"/>
              <a:endCxn id="124" idx="2"/>
            </p:cNvCxnSpPr>
            <p:nvPr/>
          </p:nvCxnSpPr>
          <p:spPr>
            <a:xfrm>
              <a:off x="3571875" y="1981200"/>
              <a:ext cx="771525" cy="25717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2" name="直接箭头连接符 141"/>
            <p:cNvCxnSpPr>
              <a:stCxn id="120" idx="6"/>
              <a:endCxn id="125" idx="2"/>
            </p:cNvCxnSpPr>
            <p:nvPr/>
          </p:nvCxnSpPr>
          <p:spPr>
            <a:xfrm>
              <a:off x="3571875" y="1981200"/>
              <a:ext cx="771525" cy="8477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3" name="直接箭头连接符 142"/>
            <p:cNvCxnSpPr>
              <a:stCxn id="121" idx="6"/>
              <a:endCxn id="124" idx="2"/>
            </p:cNvCxnSpPr>
            <p:nvPr/>
          </p:nvCxnSpPr>
          <p:spPr>
            <a:xfrm flipV="1">
              <a:off x="3571875" y="2238375"/>
              <a:ext cx="771525" cy="33337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4" name="直接箭头连接符 143"/>
            <p:cNvCxnSpPr>
              <a:stCxn id="121" idx="6"/>
              <a:endCxn id="125" idx="2"/>
            </p:cNvCxnSpPr>
            <p:nvPr/>
          </p:nvCxnSpPr>
          <p:spPr>
            <a:xfrm>
              <a:off x="3571875" y="2571750"/>
              <a:ext cx="771525" cy="25717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5" name="直接箭头连接符 144"/>
            <p:cNvCxnSpPr>
              <a:stCxn id="122" idx="6"/>
              <a:endCxn id="124" idx="2"/>
            </p:cNvCxnSpPr>
            <p:nvPr/>
          </p:nvCxnSpPr>
          <p:spPr>
            <a:xfrm flipV="1">
              <a:off x="3571875" y="2238375"/>
              <a:ext cx="771525" cy="9239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6" name="直接箭头连接符 145"/>
            <p:cNvCxnSpPr>
              <a:stCxn id="122" idx="6"/>
              <a:endCxn id="125" idx="2"/>
            </p:cNvCxnSpPr>
            <p:nvPr/>
          </p:nvCxnSpPr>
          <p:spPr>
            <a:xfrm flipV="1">
              <a:off x="3571875" y="2828925"/>
              <a:ext cx="771525" cy="33337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7" name="直接箭头连接符 146"/>
            <p:cNvCxnSpPr>
              <a:stCxn id="123" idx="6"/>
              <a:endCxn id="124" idx="2"/>
            </p:cNvCxnSpPr>
            <p:nvPr/>
          </p:nvCxnSpPr>
          <p:spPr>
            <a:xfrm flipV="1">
              <a:off x="3571875" y="2238375"/>
              <a:ext cx="771525" cy="151447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8" name="直接箭头连接符 147"/>
            <p:cNvCxnSpPr>
              <a:stCxn id="123" idx="6"/>
              <a:endCxn id="125" idx="2"/>
            </p:cNvCxnSpPr>
            <p:nvPr/>
          </p:nvCxnSpPr>
          <p:spPr>
            <a:xfrm flipV="1">
              <a:off x="3571875" y="2828925"/>
              <a:ext cx="771525" cy="9239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9" name="直接箭头连接符 148"/>
            <p:cNvCxnSpPr>
              <a:stCxn id="124" idx="6"/>
              <a:endCxn id="127" idx="2"/>
            </p:cNvCxnSpPr>
            <p:nvPr/>
          </p:nvCxnSpPr>
          <p:spPr>
            <a:xfrm>
              <a:off x="4800600" y="2238375"/>
              <a:ext cx="771525" cy="25717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0" name="直接箭头连接符 149"/>
            <p:cNvCxnSpPr>
              <a:stCxn id="124" idx="6"/>
              <a:endCxn id="128" idx="2"/>
            </p:cNvCxnSpPr>
            <p:nvPr/>
          </p:nvCxnSpPr>
          <p:spPr>
            <a:xfrm>
              <a:off x="4800600" y="2238375"/>
              <a:ext cx="771525" cy="8477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1" name="直接箭头连接符 150"/>
            <p:cNvCxnSpPr>
              <a:stCxn id="125" idx="6"/>
              <a:endCxn id="127" idx="2"/>
            </p:cNvCxnSpPr>
            <p:nvPr/>
          </p:nvCxnSpPr>
          <p:spPr>
            <a:xfrm flipV="1">
              <a:off x="4800600" y="2495550"/>
              <a:ext cx="771525" cy="33337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2" name="直接箭头连接符 151"/>
            <p:cNvCxnSpPr>
              <a:stCxn id="125" idx="6"/>
              <a:endCxn id="128" idx="2"/>
            </p:cNvCxnSpPr>
            <p:nvPr/>
          </p:nvCxnSpPr>
          <p:spPr>
            <a:xfrm>
              <a:off x="4800600" y="2828925"/>
              <a:ext cx="771525" cy="25717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3" name="直接箭头连接符 152"/>
            <p:cNvCxnSpPr>
              <a:stCxn id="126" idx="6"/>
              <a:endCxn id="127" idx="2"/>
            </p:cNvCxnSpPr>
            <p:nvPr/>
          </p:nvCxnSpPr>
          <p:spPr>
            <a:xfrm flipV="1">
              <a:off x="4800600" y="2495550"/>
              <a:ext cx="771525" cy="9239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4" name="直接箭头连接符 153"/>
            <p:cNvCxnSpPr>
              <a:stCxn id="126" idx="6"/>
              <a:endCxn id="128" idx="2"/>
            </p:cNvCxnSpPr>
            <p:nvPr/>
          </p:nvCxnSpPr>
          <p:spPr>
            <a:xfrm flipV="1">
              <a:off x="4800600" y="3086100"/>
              <a:ext cx="771525" cy="33337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5" name="圆角矩形 154"/>
            <p:cNvSpPr/>
            <p:nvPr/>
          </p:nvSpPr>
          <p:spPr>
            <a:xfrm>
              <a:off x="6629400" y="1995487"/>
              <a:ext cx="342900" cy="166687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6" name="直接箭头连接符 155"/>
            <p:cNvCxnSpPr>
              <a:stCxn id="127" idx="6"/>
            </p:cNvCxnSpPr>
            <p:nvPr/>
          </p:nvCxnSpPr>
          <p:spPr>
            <a:xfrm>
              <a:off x="6029325" y="2495550"/>
              <a:ext cx="600075"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7" name="直接箭头连接符 156"/>
            <p:cNvCxnSpPr>
              <a:stCxn id="128" idx="6"/>
            </p:cNvCxnSpPr>
            <p:nvPr/>
          </p:nvCxnSpPr>
          <p:spPr>
            <a:xfrm>
              <a:off x="6029325" y="3086100"/>
              <a:ext cx="600075"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8" name="直接箭头连接符 157"/>
            <p:cNvCxnSpPr>
              <a:stCxn id="155" idx="3"/>
            </p:cNvCxnSpPr>
            <p:nvPr/>
          </p:nvCxnSpPr>
          <p:spPr>
            <a:xfrm flipV="1">
              <a:off x="6972300" y="2828924"/>
              <a:ext cx="552450"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9" name="文本框 158"/>
            <p:cNvSpPr txBox="1"/>
            <p:nvPr/>
          </p:nvSpPr>
          <p:spPr>
            <a:xfrm>
              <a:off x="1693068" y="4137540"/>
              <a:ext cx="842963" cy="369332"/>
            </a:xfrm>
            <a:prstGeom prst="rect">
              <a:avLst/>
            </a:prstGeom>
            <a:noFill/>
          </p:spPr>
          <p:txBody>
            <a:bodyPr wrap="square" rtlCol="0">
              <a:spAutoFit/>
            </a:bodyPr>
            <a:lstStyle/>
            <a:p>
              <a:r>
                <a:rPr lang="en-US" altLang="zh-CN" dirty="0" err="1" smtClean="0">
                  <a:solidFill>
                    <a:schemeClr val="bg1">
                      <a:lumMod val="65000"/>
                    </a:schemeClr>
                  </a:solidFill>
                </a:rPr>
                <a:t>InputL</a:t>
              </a:r>
              <a:endParaRPr lang="zh-CN" altLang="en-US" dirty="0">
                <a:solidFill>
                  <a:schemeClr val="bg1">
                    <a:lumMod val="65000"/>
                  </a:schemeClr>
                </a:solidFill>
              </a:endParaRPr>
            </a:p>
          </p:txBody>
        </p:sp>
        <p:sp>
          <p:nvSpPr>
            <p:cNvPr id="160" name="文本框 159"/>
            <p:cNvSpPr txBox="1"/>
            <p:nvPr/>
          </p:nvSpPr>
          <p:spPr>
            <a:xfrm>
              <a:off x="2797968" y="4158733"/>
              <a:ext cx="1090613" cy="369332"/>
            </a:xfrm>
            <a:prstGeom prst="rect">
              <a:avLst/>
            </a:prstGeom>
            <a:noFill/>
          </p:spPr>
          <p:txBody>
            <a:bodyPr wrap="square" rtlCol="0">
              <a:spAutoFit/>
            </a:bodyPr>
            <a:lstStyle/>
            <a:p>
              <a:r>
                <a:rPr lang="en-US" altLang="zh-CN" dirty="0" smtClean="0">
                  <a:solidFill>
                    <a:schemeClr val="bg1">
                      <a:lumMod val="65000"/>
                    </a:schemeClr>
                  </a:solidFill>
                </a:rPr>
                <a:t>HiddenL1</a:t>
              </a:r>
              <a:endParaRPr lang="zh-CN" altLang="en-US" dirty="0">
                <a:solidFill>
                  <a:schemeClr val="bg1">
                    <a:lumMod val="65000"/>
                  </a:schemeClr>
                </a:solidFill>
              </a:endParaRPr>
            </a:p>
          </p:txBody>
        </p:sp>
        <p:sp>
          <p:nvSpPr>
            <p:cNvPr id="161" name="文本框 160"/>
            <p:cNvSpPr txBox="1"/>
            <p:nvPr/>
          </p:nvSpPr>
          <p:spPr>
            <a:xfrm>
              <a:off x="4026693" y="4137540"/>
              <a:ext cx="1090613" cy="369332"/>
            </a:xfrm>
            <a:prstGeom prst="rect">
              <a:avLst/>
            </a:prstGeom>
            <a:noFill/>
          </p:spPr>
          <p:txBody>
            <a:bodyPr wrap="square" rtlCol="0">
              <a:spAutoFit/>
            </a:bodyPr>
            <a:lstStyle/>
            <a:p>
              <a:r>
                <a:rPr lang="en-US" altLang="zh-CN" dirty="0" smtClean="0">
                  <a:solidFill>
                    <a:schemeClr val="bg1">
                      <a:lumMod val="65000"/>
                    </a:schemeClr>
                  </a:solidFill>
                </a:rPr>
                <a:t>HiddenL2</a:t>
              </a:r>
              <a:endParaRPr lang="zh-CN" altLang="en-US" dirty="0">
                <a:solidFill>
                  <a:schemeClr val="bg1">
                    <a:lumMod val="65000"/>
                  </a:schemeClr>
                </a:solidFill>
              </a:endParaRPr>
            </a:p>
          </p:txBody>
        </p:sp>
        <p:sp>
          <p:nvSpPr>
            <p:cNvPr id="162" name="文本框 161"/>
            <p:cNvSpPr txBox="1"/>
            <p:nvPr/>
          </p:nvSpPr>
          <p:spPr>
            <a:xfrm>
              <a:off x="5255418" y="4131705"/>
              <a:ext cx="1090613" cy="369332"/>
            </a:xfrm>
            <a:prstGeom prst="rect">
              <a:avLst/>
            </a:prstGeom>
            <a:noFill/>
          </p:spPr>
          <p:txBody>
            <a:bodyPr wrap="square" rtlCol="0">
              <a:spAutoFit/>
            </a:bodyPr>
            <a:lstStyle/>
            <a:p>
              <a:r>
                <a:rPr lang="en-US" altLang="zh-CN" dirty="0" smtClean="0">
                  <a:solidFill>
                    <a:schemeClr val="bg1">
                      <a:lumMod val="65000"/>
                    </a:schemeClr>
                  </a:solidFill>
                </a:rPr>
                <a:t>HiddenL3</a:t>
              </a:r>
              <a:endParaRPr lang="zh-CN" altLang="en-US" dirty="0">
                <a:solidFill>
                  <a:schemeClr val="bg1">
                    <a:lumMod val="65000"/>
                  </a:schemeClr>
                </a:solidFill>
              </a:endParaRPr>
            </a:p>
          </p:txBody>
        </p:sp>
        <p:sp>
          <p:nvSpPr>
            <p:cNvPr id="163" name="文本框 162"/>
            <p:cNvSpPr txBox="1"/>
            <p:nvPr/>
          </p:nvSpPr>
          <p:spPr>
            <a:xfrm>
              <a:off x="6434137" y="4126467"/>
              <a:ext cx="1090613" cy="369332"/>
            </a:xfrm>
            <a:prstGeom prst="rect">
              <a:avLst/>
            </a:prstGeom>
            <a:noFill/>
          </p:spPr>
          <p:txBody>
            <a:bodyPr wrap="square" rtlCol="0">
              <a:spAutoFit/>
            </a:bodyPr>
            <a:lstStyle/>
            <a:p>
              <a:r>
                <a:rPr lang="en-US" altLang="zh-CN" dirty="0">
                  <a:solidFill>
                    <a:schemeClr val="bg1">
                      <a:lumMod val="65000"/>
                    </a:schemeClr>
                  </a:solidFill>
                </a:rPr>
                <a:t>Classifier</a:t>
              </a:r>
              <a:endParaRPr lang="zh-CN" altLang="en-US" dirty="0">
                <a:solidFill>
                  <a:schemeClr val="bg1">
                    <a:lumMod val="65000"/>
                  </a:schemeClr>
                </a:solidFill>
              </a:endParaRPr>
            </a:p>
          </p:txBody>
        </p:sp>
        <p:sp>
          <p:nvSpPr>
            <p:cNvPr id="164" name="文本框 163"/>
            <p:cNvSpPr txBox="1"/>
            <p:nvPr/>
          </p:nvSpPr>
          <p:spPr>
            <a:xfrm>
              <a:off x="6979443" y="2209800"/>
              <a:ext cx="1090613" cy="369332"/>
            </a:xfrm>
            <a:prstGeom prst="rect">
              <a:avLst/>
            </a:prstGeom>
            <a:noFill/>
          </p:spPr>
          <p:txBody>
            <a:bodyPr wrap="square" rtlCol="0">
              <a:spAutoFit/>
            </a:bodyPr>
            <a:lstStyle/>
            <a:p>
              <a:r>
                <a:rPr lang="en-US" altLang="zh-CN" dirty="0" smtClean="0"/>
                <a:t>Output</a:t>
              </a:r>
              <a:endParaRPr lang="zh-CN" altLang="en-US" dirty="0"/>
            </a:p>
          </p:txBody>
        </p:sp>
        <p:cxnSp>
          <p:nvCxnSpPr>
            <p:cNvPr id="165" name="直接箭头连接符 164"/>
            <p:cNvCxnSpPr/>
            <p:nvPr/>
          </p:nvCxnSpPr>
          <p:spPr>
            <a:xfrm>
              <a:off x="1902618" y="1590675"/>
              <a:ext cx="3829049"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flipH="1">
              <a:off x="3150394" y="4078842"/>
              <a:ext cx="3829049"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167" name="文本框 166"/>
            <p:cNvSpPr txBox="1"/>
            <p:nvPr/>
          </p:nvSpPr>
          <p:spPr>
            <a:xfrm>
              <a:off x="2974179" y="1145144"/>
              <a:ext cx="2281239" cy="369332"/>
            </a:xfrm>
            <a:prstGeom prst="rect">
              <a:avLst/>
            </a:prstGeom>
            <a:noFill/>
          </p:spPr>
          <p:txBody>
            <a:bodyPr wrap="square" rtlCol="0">
              <a:spAutoFit/>
            </a:bodyPr>
            <a:lstStyle/>
            <a:p>
              <a:r>
                <a:rPr lang="en-US" altLang="zh-CN" dirty="0" smtClean="0">
                  <a:solidFill>
                    <a:srgbClr val="7030A0"/>
                  </a:solidFill>
                </a:rPr>
                <a:t>Layer Training  Weight</a:t>
              </a:r>
              <a:endParaRPr lang="zh-CN" altLang="en-US" dirty="0">
                <a:solidFill>
                  <a:srgbClr val="7030A0"/>
                </a:solidFill>
              </a:endParaRPr>
            </a:p>
          </p:txBody>
        </p:sp>
        <p:sp>
          <p:nvSpPr>
            <p:cNvPr id="168" name="文本框 167"/>
            <p:cNvSpPr txBox="1"/>
            <p:nvPr/>
          </p:nvSpPr>
          <p:spPr>
            <a:xfrm>
              <a:off x="7027068" y="3624857"/>
              <a:ext cx="1090613" cy="369332"/>
            </a:xfrm>
            <a:prstGeom prst="rect">
              <a:avLst/>
            </a:prstGeom>
            <a:noFill/>
          </p:spPr>
          <p:txBody>
            <a:bodyPr wrap="square" rtlCol="0">
              <a:spAutoFit/>
            </a:bodyPr>
            <a:lstStyle/>
            <a:p>
              <a:r>
                <a:rPr lang="en-US" altLang="zh-CN" dirty="0" smtClean="0">
                  <a:solidFill>
                    <a:srgbClr val="FF0000"/>
                  </a:solidFill>
                </a:rPr>
                <a:t>Label</a:t>
              </a:r>
              <a:endParaRPr lang="zh-CN" altLang="en-US" dirty="0">
                <a:solidFill>
                  <a:srgbClr val="FF0000"/>
                </a:solidFill>
              </a:endParaRPr>
            </a:p>
          </p:txBody>
        </p:sp>
        <p:sp>
          <p:nvSpPr>
            <p:cNvPr id="169" name="文本框 168"/>
            <p:cNvSpPr txBox="1"/>
            <p:nvPr/>
          </p:nvSpPr>
          <p:spPr>
            <a:xfrm>
              <a:off x="4966097" y="3635930"/>
              <a:ext cx="1603771" cy="369332"/>
            </a:xfrm>
            <a:prstGeom prst="rect">
              <a:avLst/>
            </a:prstGeom>
            <a:noFill/>
          </p:spPr>
          <p:txBody>
            <a:bodyPr wrap="square" rtlCol="0">
              <a:spAutoFit/>
            </a:bodyPr>
            <a:lstStyle/>
            <a:p>
              <a:r>
                <a:rPr lang="en-US" altLang="zh-CN" dirty="0" smtClean="0">
                  <a:solidFill>
                    <a:srgbClr val="7030A0"/>
                  </a:solidFill>
                </a:rPr>
                <a:t>Weight Tuning</a:t>
              </a:r>
              <a:endParaRPr lang="zh-CN" altLang="en-US" dirty="0">
                <a:solidFill>
                  <a:srgbClr val="7030A0"/>
                </a:solidFill>
              </a:endParaRPr>
            </a:p>
          </p:txBody>
        </p:sp>
      </p:grpSp>
    </p:spTree>
    <p:extLst>
      <p:ext uri="{BB962C8B-B14F-4D97-AF65-F5344CB8AC3E}">
        <p14:creationId xmlns:p14="http://schemas.microsoft.com/office/powerpoint/2010/main" val="127115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人脑视觉 </a:t>
            </a:r>
            <a:r>
              <a:rPr lang="en-US" altLang="zh-CN" dirty="0" smtClean="0"/>
              <a:t>2</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Picture 2" descr="http://km.oa.com/files/photos/pictures/201408/1407200843_8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2621"/>
            <a:ext cx="5134583" cy="433938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5905804" y="2419551"/>
            <a:ext cx="5514975" cy="2619375"/>
          </a:xfrm>
          <a:prstGeom prst="rect">
            <a:avLst/>
          </a:prstGeom>
        </p:spPr>
      </p:pic>
    </p:spTree>
    <p:extLst>
      <p:ext uri="{BB962C8B-B14F-4D97-AF65-F5344CB8AC3E}">
        <p14:creationId xmlns:p14="http://schemas.microsoft.com/office/powerpoint/2010/main" val="39482309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深度学习</a:t>
            </a:r>
            <a:r>
              <a:rPr lang="zh-CN" altLang="en-US" dirty="0"/>
              <a:t>模型</a:t>
            </a:r>
            <a:r>
              <a:rPr lang="en-US" altLang="zh-CN" dirty="0" smtClean="0"/>
              <a:t>—Auto Encoder</a:t>
            </a:r>
            <a:endParaRPr lang="zh-CN" altLang="en-US" dirty="0"/>
          </a:p>
        </p:txBody>
      </p:sp>
      <p:sp>
        <p:nvSpPr>
          <p:cNvPr id="3" name="内容占位符 2"/>
          <p:cNvSpPr>
            <a:spLocks noGrp="1"/>
          </p:cNvSpPr>
          <p:nvPr>
            <p:ph idx="1"/>
          </p:nvPr>
        </p:nvSpPr>
        <p:spPr>
          <a:xfrm>
            <a:off x="838200" y="1825625"/>
            <a:ext cx="8243381" cy="4195796"/>
          </a:xfrm>
        </p:spPr>
        <p:txBody>
          <a:bodyPr/>
          <a:lstStyle/>
          <a:p>
            <a:r>
              <a:rPr lang="zh-CN" altLang="en-US" dirty="0" smtClean="0"/>
              <a:t>编码器学习输入数据的主体特征，从高维输入映射到低维度的神经元隐含层</a:t>
            </a:r>
            <a:endParaRPr lang="en-US" altLang="zh-CN" dirty="0" smtClean="0"/>
          </a:p>
          <a:p>
            <a:r>
              <a:rPr lang="zh-CN" altLang="en-US" dirty="0" smtClean="0"/>
              <a:t>解码器对编码器学习的特征进行反解让其值</a:t>
            </a:r>
            <a:r>
              <a:rPr lang="zh-CN" altLang="en-US" dirty="0"/>
              <a:t>接近输入</a:t>
            </a:r>
            <a:r>
              <a:rPr lang="zh-CN" altLang="en-US" dirty="0" smtClean="0"/>
              <a:t>值，定义</a:t>
            </a:r>
            <a:r>
              <a:rPr lang="en-US" altLang="zh-CN" dirty="0" smtClean="0">
                <a:solidFill>
                  <a:srgbClr val="FFC000"/>
                </a:solidFill>
              </a:rPr>
              <a:t>Loss</a:t>
            </a:r>
            <a:r>
              <a:rPr lang="zh-CN" altLang="en-US" dirty="0" smtClean="0">
                <a:solidFill>
                  <a:srgbClr val="FFC000"/>
                </a:solidFill>
              </a:rPr>
              <a:t>函数</a:t>
            </a:r>
            <a:r>
              <a:rPr lang="zh-CN" altLang="en-US" dirty="0" smtClean="0"/>
              <a:t>采用反向传播算法进行训练</a:t>
            </a:r>
            <a:endParaRPr lang="en-US" altLang="zh-CN" dirty="0" smtClean="0"/>
          </a:p>
          <a:p>
            <a:r>
              <a:rPr lang="zh-CN" altLang="en-US" dirty="0" smtClean="0"/>
              <a:t>编码器作为学习的结果，解码器丢弃</a:t>
            </a:r>
            <a:endParaRPr lang="en-US" altLang="zh-CN" dirty="0" smtClean="0"/>
          </a:p>
          <a:p>
            <a:endParaRPr lang="en-US" altLang="zh-CN" dirty="0"/>
          </a:p>
          <a:p>
            <a:endParaRPr lang="zh-CN" altLang="en-US" dirty="0"/>
          </a:p>
        </p:txBody>
      </p:sp>
      <p:pic>
        <p:nvPicPr>
          <p:cNvPr id="4" name="图片 3"/>
          <p:cNvPicPr>
            <a:picLocks noChangeAspect="1"/>
          </p:cNvPicPr>
          <p:nvPr/>
        </p:nvPicPr>
        <p:blipFill>
          <a:blip r:embed="rId3"/>
          <a:stretch>
            <a:fillRect/>
          </a:stretch>
        </p:blipFill>
        <p:spPr>
          <a:xfrm>
            <a:off x="9198314" y="1107961"/>
            <a:ext cx="2566224" cy="2954030"/>
          </a:xfrm>
          <a:prstGeom prst="rect">
            <a:avLst/>
          </a:prstGeom>
        </p:spPr>
      </p:pic>
      <p:pic>
        <p:nvPicPr>
          <p:cNvPr id="5122" name="Picture 2" descr="http://img.my.csdn.net/uploads/201304/09/1365439745_18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211" y="4344436"/>
            <a:ext cx="3318129" cy="104783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a:stretch>
            <a:fillRect/>
          </a:stretch>
        </p:blipFill>
        <p:spPr>
          <a:xfrm>
            <a:off x="2022238" y="5497621"/>
            <a:ext cx="2316045" cy="1047600"/>
          </a:xfrm>
          <a:prstGeom prst="rect">
            <a:avLst/>
          </a:prstGeom>
        </p:spPr>
      </p:pic>
      <p:pic>
        <p:nvPicPr>
          <p:cNvPr id="5124" name="Picture 4" descr="http://img.my.csdn.net/uploads/201304/09/1365439828_108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6920" y="4100903"/>
            <a:ext cx="5227618" cy="120637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img.my.csdn.net/uploads/201304/09/1365439852_745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9436" y="5395297"/>
            <a:ext cx="5153359" cy="1255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4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a:t>
            </a:r>
            <a:r>
              <a:rPr lang="zh-CN" altLang="en-US" dirty="0" smtClean="0"/>
              <a:t>学习模型</a:t>
            </a:r>
            <a:r>
              <a:rPr lang="en-US" altLang="zh-CN" dirty="0" smtClean="0"/>
              <a:t>—Sparse Auto </a:t>
            </a:r>
            <a:r>
              <a:rPr lang="en-US" altLang="zh-CN" dirty="0"/>
              <a:t>Encoder</a:t>
            </a:r>
            <a:endParaRPr lang="zh-CN" altLang="en-US" dirty="0"/>
          </a:p>
        </p:txBody>
      </p:sp>
      <p:sp>
        <p:nvSpPr>
          <p:cNvPr id="3" name="内容占位符 2"/>
          <p:cNvSpPr>
            <a:spLocks noGrp="1"/>
          </p:cNvSpPr>
          <p:nvPr>
            <p:ph idx="1"/>
          </p:nvPr>
        </p:nvSpPr>
        <p:spPr>
          <a:xfrm>
            <a:off x="838200" y="1825625"/>
            <a:ext cx="7362217" cy="4351338"/>
          </a:xfrm>
        </p:spPr>
        <p:txBody>
          <a:bodyPr>
            <a:normAutofit/>
          </a:bodyPr>
          <a:lstStyle/>
          <a:p>
            <a:r>
              <a:rPr lang="zh-CN" altLang="en-US" dirty="0"/>
              <a:t>在</a:t>
            </a:r>
            <a:r>
              <a:rPr lang="en-US" altLang="zh-CN" dirty="0" err="1" smtClean="0"/>
              <a:t>AutoEncoder</a:t>
            </a:r>
            <a:r>
              <a:rPr lang="zh-CN" altLang="en-US" dirty="0" smtClean="0"/>
              <a:t>基础</a:t>
            </a:r>
            <a:r>
              <a:rPr lang="zh-CN" altLang="en-US" dirty="0"/>
              <a:t>上加上</a:t>
            </a:r>
            <a:r>
              <a:rPr lang="en-US" altLang="zh-CN" dirty="0">
                <a:solidFill>
                  <a:srgbClr val="FFC000"/>
                </a:solidFill>
              </a:rPr>
              <a:t>L1</a:t>
            </a:r>
            <a:r>
              <a:rPr lang="zh-CN" altLang="en-US" dirty="0">
                <a:solidFill>
                  <a:srgbClr val="FFC000"/>
                </a:solidFill>
              </a:rPr>
              <a:t>的</a:t>
            </a:r>
            <a:r>
              <a:rPr lang="en-US" altLang="zh-CN" dirty="0">
                <a:solidFill>
                  <a:srgbClr val="FFC000"/>
                </a:solidFill>
              </a:rPr>
              <a:t>Regularity</a:t>
            </a:r>
            <a:r>
              <a:rPr lang="zh-CN" altLang="en-US" dirty="0" smtClean="0">
                <a:solidFill>
                  <a:srgbClr val="FFC000"/>
                </a:solidFill>
              </a:rPr>
              <a:t>限制</a:t>
            </a:r>
            <a:endParaRPr lang="en-US" altLang="zh-CN" dirty="0" smtClean="0">
              <a:solidFill>
                <a:srgbClr val="FFC000"/>
              </a:solidFill>
            </a:endParaRPr>
          </a:p>
          <a:p>
            <a:r>
              <a:rPr lang="en-US" altLang="zh-CN" dirty="0"/>
              <a:t>L1</a:t>
            </a:r>
            <a:r>
              <a:rPr lang="zh-CN" altLang="en-US" dirty="0"/>
              <a:t>主要是约束每一层中的节点中大部分都要为</a:t>
            </a:r>
            <a:r>
              <a:rPr lang="en-US" altLang="zh-CN" dirty="0"/>
              <a:t>0</a:t>
            </a:r>
            <a:r>
              <a:rPr lang="zh-CN" altLang="en-US" dirty="0"/>
              <a:t>，只有少数不为</a:t>
            </a:r>
            <a:r>
              <a:rPr lang="en-US" altLang="zh-CN" dirty="0" smtClean="0"/>
              <a:t>0</a:t>
            </a:r>
          </a:p>
          <a:p>
            <a:r>
              <a:rPr lang="zh-CN" altLang="en-US" dirty="0"/>
              <a:t>正则化是在代价函数中加入抑制项，希望隐藏层节点的平均激活值接近于</a:t>
            </a:r>
            <a:r>
              <a:rPr lang="en-US" altLang="zh-CN" dirty="0"/>
              <a:t>0</a:t>
            </a:r>
            <a:r>
              <a:rPr lang="zh-CN" altLang="en-US" dirty="0"/>
              <a:t>，有了正则化的约束，输入数据可以用少数隐藏节点</a:t>
            </a:r>
            <a:r>
              <a:rPr lang="zh-CN" altLang="en-US" dirty="0" smtClean="0"/>
              <a:t>表达</a:t>
            </a:r>
            <a:endParaRPr lang="en-US" altLang="zh-CN" dirty="0" smtClean="0"/>
          </a:p>
          <a:p>
            <a:r>
              <a:rPr lang="zh-CN" altLang="en-US" dirty="0" smtClean="0"/>
              <a:t>采用</a:t>
            </a:r>
            <a:r>
              <a:rPr lang="zh-CN" altLang="en-US" dirty="0"/>
              <a:t>稀疏自编码器，是因为稀疏的表达往往比稠密的表达更有效，人脑神经系统也是稀疏连接，每个神经元只与少数神经元连接</a:t>
            </a:r>
          </a:p>
        </p:txBody>
      </p:sp>
      <p:pic>
        <p:nvPicPr>
          <p:cNvPr id="4" name="图片 3"/>
          <p:cNvPicPr>
            <a:picLocks noChangeAspect="1"/>
          </p:cNvPicPr>
          <p:nvPr/>
        </p:nvPicPr>
        <p:blipFill>
          <a:blip r:embed="rId3"/>
          <a:stretch>
            <a:fillRect/>
          </a:stretch>
        </p:blipFill>
        <p:spPr>
          <a:xfrm>
            <a:off x="8056177" y="2342305"/>
            <a:ext cx="4135823" cy="2618801"/>
          </a:xfrm>
          <a:prstGeom prst="rect">
            <a:avLst/>
          </a:prstGeom>
        </p:spPr>
      </p:pic>
    </p:spTree>
    <p:extLst>
      <p:ext uri="{BB962C8B-B14F-4D97-AF65-F5344CB8AC3E}">
        <p14:creationId xmlns:p14="http://schemas.microsoft.com/office/powerpoint/2010/main" val="279195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659894" cy="1325563"/>
          </a:xfrm>
        </p:spPr>
        <p:txBody>
          <a:bodyPr/>
          <a:lstStyle/>
          <a:p>
            <a:r>
              <a:rPr lang="zh-CN" altLang="en-US" dirty="0"/>
              <a:t>深度</a:t>
            </a:r>
            <a:r>
              <a:rPr lang="zh-CN" altLang="en-US" dirty="0" smtClean="0"/>
              <a:t>学习模型</a:t>
            </a:r>
            <a:r>
              <a:rPr lang="en-US" altLang="zh-CN" dirty="0" smtClean="0"/>
              <a:t>—</a:t>
            </a:r>
            <a:r>
              <a:rPr lang="en-US" altLang="zh-CN" dirty="0" err="1"/>
              <a:t>Denoising</a:t>
            </a:r>
            <a:r>
              <a:rPr lang="en-US" altLang="zh-CN" dirty="0"/>
              <a:t> </a:t>
            </a:r>
            <a:r>
              <a:rPr lang="en-US" altLang="zh-CN" dirty="0" smtClean="0"/>
              <a:t>Auto </a:t>
            </a:r>
            <a:r>
              <a:rPr lang="en-US" altLang="zh-CN" dirty="0"/>
              <a:t>Encoder</a:t>
            </a:r>
            <a:endParaRPr lang="zh-CN" altLang="en-US" dirty="0"/>
          </a:p>
        </p:txBody>
      </p:sp>
      <p:sp>
        <p:nvSpPr>
          <p:cNvPr id="3" name="内容占位符 2"/>
          <p:cNvSpPr>
            <a:spLocks noGrp="1"/>
          </p:cNvSpPr>
          <p:nvPr>
            <p:ph idx="1"/>
          </p:nvPr>
        </p:nvSpPr>
        <p:spPr/>
        <p:txBody>
          <a:bodyPr/>
          <a:lstStyle/>
          <a:p>
            <a:r>
              <a:rPr lang="zh-CN" altLang="en-US" dirty="0"/>
              <a:t>在</a:t>
            </a:r>
            <a:r>
              <a:rPr lang="zh-CN" altLang="en-US" dirty="0" smtClean="0"/>
              <a:t>自动编码</a:t>
            </a:r>
            <a:r>
              <a:rPr lang="zh-CN" altLang="en-US" dirty="0"/>
              <a:t>器的基础上，训练数据加入噪声，所以自动编码器必须学习去去除这种噪声而获得真正的没有被噪声污染过的</a:t>
            </a:r>
            <a:r>
              <a:rPr lang="zh-CN" altLang="en-US" dirty="0" smtClean="0"/>
              <a:t>输入</a:t>
            </a:r>
            <a:endParaRPr lang="en-US" altLang="zh-CN" dirty="0" smtClean="0"/>
          </a:p>
          <a:p>
            <a:r>
              <a:rPr lang="zh-CN" altLang="en-US" dirty="0" smtClean="0"/>
              <a:t>迫使</a:t>
            </a:r>
            <a:r>
              <a:rPr lang="zh-CN" altLang="en-US" dirty="0"/>
              <a:t>编码器去学习输入信号的更加鲁棒的表达，这也是它的泛化能力比一般编码器强的</a:t>
            </a:r>
            <a:r>
              <a:rPr lang="zh-CN" altLang="en-US" dirty="0" smtClean="0"/>
              <a:t>原因</a:t>
            </a:r>
            <a:endParaRPr lang="en-US" altLang="zh-CN" dirty="0" smtClean="0"/>
          </a:p>
        </p:txBody>
      </p:sp>
      <p:pic>
        <p:nvPicPr>
          <p:cNvPr id="7170" name="Picture 2" descr="http://img.my.csdn.net/uploads/201304/09/1365439902_789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567" y="4125439"/>
            <a:ext cx="7152320" cy="222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31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img.blog.csdn.net/20130628222803078?watermark/2/text/aHR0cDovL2Jsb2cuY3Nkbi5uZXQvbXl0ZXN0bXk=/font/5a6L5L2T/fontsize/400/fill/I0JBQkFCMA==/dissolve/70/gravity/Cent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380"/>
          <a:stretch/>
        </p:blipFill>
        <p:spPr bwMode="auto">
          <a:xfrm>
            <a:off x="8444273" y="-23944"/>
            <a:ext cx="3748955" cy="198120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a:bodyPr>
          <a:lstStyle/>
          <a:p>
            <a:r>
              <a:rPr lang="zh-CN" altLang="en-US" dirty="0" smtClean="0"/>
              <a:t>深度学习模型</a:t>
            </a:r>
            <a:r>
              <a:rPr lang="en-US" altLang="zh-CN" dirty="0" smtClean="0"/>
              <a:t>—RBM</a:t>
            </a:r>
            <a:endParaRPr lang="zh-CN" altLang="en-US" dirty="0"/>
          </a:p>
        </p:txBody>
      </p:sp>
      <p:sp>
        <p:nvSpPr>
          <p:cNvPr id="3" name="内容占位符 2"/>
          <p:cNvSpPr>
            <a:spLocks noGrp="1"/>
          </p:cNvSpPr>
          <p:nvPr>
            <p:ph idx="1"/>
          </p:nvPr>
        </p:nvSpPr>
        <p:spPr>
          <a:xfrm>
            <a:off x="165100" y="1371600"/>
            <a:ext cx="8915400" cy="5486400"/>
          </a:xfrm>
        </p:spPr>
        <p:txBody>
          <a:bodyPr>
            <a:normAutofit/>
          </a:bodyPr>
          <a:lstStyle/>
          <a:p>
            <a:r>
              <a:rPr lang="zh-CN" altLang="en-US" dirty="0" smtClean="0">
                <a:solidFill>
                  <a:srgbClr val="FFC000"/>
                </a:solidFill>
              </a:rPr>
              <a:t>二部图</a:t>
            </a:r>
            <a:r>
              <a:rPr lang="zh-CN" altLang="en-US" dirty="0"/>
              <a:t>，每一层的节点之间没有链接，一层是可视层，即输入数据</a:t>
            </a:r>
            <a:r>
              <a:rPr lang="zh-CN" altLang="en-US" dirty="0" smtClean="0"/>
              <a:t>层</a:t>
            </a:r>
            <a:r>
              <a:rPr lang="en-US" altLang="zh-CN" dirty="0" smtClean="0"/>
              <a:t>(v</a:t>
            </a:r>
            <a:r>
              <a:rPr lang="en-US" altLang="zh-CN" dirty="0"/>
              <a:t>)</a:t>
            </a:r>
            <a:r>
              <a:rPr lang="zh-CN" altLang="en-US" dirty="0"/>
              <a:t>，一层是隐藏层</a:t>
            </a:r>
            <a:r>
              <a:rPr lang="en-US" altLang="zh-CN" dirty="0"/>
              <a:t>(h)</a:t>
            </a:r>
            <a:r>
              <a:rPr lang="zh-CN" altLang="en-US" dirty="0"/>
              <a:t>，</a:t>
            </a:r>
            <a:r>
              <a:rPr lang="zh-CN" altLang="en-US" dirty="0" smtClean="0"/>
              <a:t>所有节点</a:t>
            </a:r>
            <a:r>
              <a:rPr lang="zh-CN" altLang="en-US" dirty="0"/>
              <a:t>都是</a:t>
            </a:r>
            <a:r>
              <a:rPr lang="zh-CN" altLang="en-US" dirty="0">
                <a:solidFill>
                  <a:srgbClr val="FFC000"/>
                </a:solidFill>
              </a:rPr>
              <a:t>随机二值变量</a:t>
            </a:r>
            <a:r>
              <a:rPr lang="zh-CN" altLang="en-US" dirty="0" smtClean="0"/>
              <a:t>节点</a:t>
            </a:r>
            <a:r>
              <a:rPr lang="en-US" altLang="zh-CN" dirty="0" smtClean="0"/>
              <a:t>(</a:t>
            </a:r>
            <a:r>
              <a:rPr lang="zh-CN" altLang="en-US" dirty="0" smtClean="0"/>
              <a:t>只能</a:t>
            </a:r>
            <a:r>
              <a:rPr lang="zh-CN" altLang="en-US" dirty="0"/>
              <a:t>取</a:t>
            </a:r>
            <a:r>
              <a:rPr lang="en-US" altLang="zh-CN" dirty="0"/>
              <a:t>0</a:t>
            </a:r>
            <a:r>
              <a:rPr lang="zh-CN" altLang="en-US" dirty="0"/>
              <a:t>或者</a:t>
            </a:r>
            <a:r>
              <a:rPr lang="en-US" altLang="zh-CN" dirty="0"/>
              <a:t>1</a:t>
            </a:r>
            <a:r>
              <a:rPr lang="zh-CN" altLang="en-US" dirty="0" smtClean="0"/>
              <a:t>值</a:t>
            </a:r>
            <a:r>
              <a:rPr lang="en-US" altLang="zh-CN" dirty="0" smtClean="0"/>
              <a:t>)</a:t>
            </a:r>
            <a:r>
              <a:rPr lang="zh-CN" altLang="en-US" dirty="0" smtClean="0"/>
              <a:t>，</a:t>
            </a:r>
            <a:r>
              <a:rPr lang="zh-CN" altLang="en-US" dirty="0"/>
              <a:t>同时假设</a:t>
            </a:r>
            <a:r>
              <a:rPr lang="zh-CN" altLang="en-US" dirty="0" smtClean="0"/>
              <a:t>全概率分布</a:t>
            </a:r>
            <a:r>
              <a:rPr lang="en-US" altLang="zh-CN" dirty="0"/>
              <a:t>p(</a:t>
            </a:r>
            <a:r>
              <a:rPr lang="en-US" altLang="zh-CN" dirty="0" err="1"/>
              <a:t>v,h</a:t>
            </a:r>
            <a:r>
              <a:rPr lang="en-US" altLang="zh-CN" dirty="0"/>
              <a:t>)</a:t>
            </a:r>
            <a:r>
              <a:rPr lang="zh-CN" altLang="en-US" dirty="0"/>
              <a:t>满足</a:t>
            </a:r>
            <a:r>
              <a:rPr lang="en-US" altLang="zh-CN" dirty="0">
                <a:solidFill>
                  <a:srgbClr val="FFC000"/>
                </a:solidFill>
              </a:rPr>
              <a:t>Boltzmann </a:t>
            </a:r>
            <a:r>
              <a:rPr lang="zh-CN" altLang="en-US" dirty="0" smtClean="0">
                <a:solidFill>
                  <a:srgbClr val="FFC000"/>
                </a:solidFill>
              </a:rPr>
              <a:t>分布</a:t>
            </a:r>
            <a:endParaRPr lang="en-US" altLang="zh-CN" dirty="0" smtClean="0">
              <a:solidFill>
                <a:srgbClr val="FFC000"/>
              </a:solidFill>
            </a:endParaRPr>
          </a:p>
          <a:p>
            <a:r>
              <a:rPr lang="zh-CN" altLang="en-US" dirty="0"/>
              <a:t>在已知</a:t>
            </a:r>
            <a:r>
              <a:rPr lang="en-US" altLang="zh-CN" dirty="0"/>
              <a:t>v</a:t>
            </a:r>
            <a:r>
              <a:rPr lang="zh-CN" altLang="en-US" dirty="0"/>
              <a:t>的情况下，所有的隐藏节点之间是条件</a:t>
            </a:r>
            <a:r>
              <a:rPr lang="zh-CN" altLang="en-US" dirty="0" smtClean="0"/>
              <a:t>独立的，</a:t>
            </a:r>
            <a:r>
              <a:rPr lang="zh-CN" altLang="en-US" dirty="0"/>
              <a:t>即</a:t>
            </a:r>
            <a:r>
              <a:rPr lang="en-US" altLang="zh-CN" dirty="0"/>
              <a:t>p(</a:t>
            </a:r>
            <a:r>
              <a:rPr lang="en-US" altLang="zh-CN" dirty="0" err="1"/>
              <a:t>h|v</a:t>
            </a:r>
            <a:r>
              <a:rPr lang="en-US" altLang="zh-CN" dirty="0"/>
              <a:t>)=p(h</a:t>
            </a:r>
            <a:r>
              <a:rPr lang="en-US" altLang="zh-CN" baseline="-25000" dirty="0"/>
              <a:t>1</a:t>
            </a:r>
            <a:r>
              <a:rPr lang="en-US" altLang="zh-CN" dirty="0"/>
              <a:t>|v)…p(</a:t>
            </a:r>
            <a:r>
              <a:rPr lang="en-US" altLang="zh-CN" dirty="0" err="1"/>
              <a:t>h</a:t>
            </a:r>
            <a:r>
              <a:rPr lang="en-US" altLang="zh-CN" baseline="-25000" dirty="0" err="1"/>
              <a:t>n</a:t>
            </a:r>
            <a:r>
              <a:rPr lang="en-US" altLang="zh-CN" dirty="0" err="1"/>
              <a:t>|v</a:t>
            </a:r>
            <a:r>
              <a:rPr lang="en-US" altLang="zh-CN" dirty="0" smtClean="0"/>
              <a:t>)</a:t>
            </a:r>
            <a:r>
              <a:rPr lang="zh-CN" altLang="en-US" dirty="0" smtClean="0"/>
              <a:t>，</a:t>
            </a:r>
            <a:r>
              <a:rPr lang="zh-CN" altLang="en-US" dirty="0" smtClean="0">
                <a:solidFill>
                  <a:srgbClr val="FF0000"/>
                </a:solidFill>
              </a:rPr>
              <a:t>编码器</a:t>
            </a:r>
            <a:endParaRPr lang="en-US" altLang="zh-CN" dirty="0" smtClean="0">
              <a:solidFill>
                <a:srgbClr val="FF0000"/>
              </a:solidFill>
            </a:endParaRPr>
          </a:p>
          <a:p>
            <a:r>
              <a:rPr lang="zh-CN" altLang="en-US" dirty="0"/>
              <a:t>已知隐藏层</a:t>
            </a:r>
            <a:r>
              <a:rPr lang="en-US" altLang="zh-CN" dirty="0"/>
              <a:t>h</a:t>
            </a:r>
            <a:r>
              <a:rPr lang="zh-CN" altLang="en-US" dirty="0"/>
              <a:t>的情况下，所有的可视节点都是条件</a:t>
            </a:r>
            <a:r>
              <a:rPr lang="zh-CN" altLang="en-US" dirty="0" smtClean="0"/>
              <a:t>独立的</a:t>
            </a:r>
            <a:r>
              <a:rPr lang="en-US" altLang="zh-CN" dirty="0" smtClean="0"/>
              <a:t>p(</a:t>
            </a:r>
            <a:r>
              <a:rPr lang="en-US" altLang="zh-CN" dirty="0" err="1"/>
              <a:t>v</a:t>
            </a:r>
            <a:r>
              <a:rPr lang="en-US" altLang="zh-CN" dirty="0" err="1" smtClean="0"/>
              <a:t>|h</a:t>
            </a:r>
            <a:r>
              <a:rPr lang="en-US" altLang="zh-CN" dirty="0" smtClean="0"/>
              <a:t>)=p(v1|h)…p(</a:t>
            </a:r>
            <a:r>
              <a:rPr lang="en-US" altLang="zh-CN" dirty="0" err="1" smtClean="0"/>
              <a:t>v</a:t>
            </a:r>
            <a:r>
              <a:rPr lang="en-US" altLang="zh-CN" baseline="-25000" dirty="0" err="1" smtClean="0"/>
              <a:t>n</a:t>
            </a:r>
            <a:r>
              <a:rPr lang="en-US" altLang="zh-CN" dirty="0" err="1" smtClean="0"/>
              <a:t>|h</a:t>
            </a:r>
            <a:r>
              <a:rPr lang="en-US" altLang="zh-CN" dirty="0" smtClean="0"/>
              <a:t>)</a:t>
            </a:r>
            <a:r>
              <a:rPr lang="zh-CN" altLang="en-US" dirty="0" smtClean="0"/>
              <a:t>，</a:t>
            </a:r>
            <a:r>
              <a:rPr lang="zh-CN" altLang="en-US" dirty="0" smtClean="0">
                <a:solidFill>
                  <a:srgbClr val="FF0000"/>
                </a:solidFill>
              </a:rPr>
              <a:t>解码器</a:t>
            </a:r>
            <a:endParaRPr lang="en-US" altLang="zh-CN" dirty="0" smtClean="0">
              <a:solidFill>
                <a:srgbClr val="FF0000"/>
              </a:solidFill>
            </a:endParaRPr>
          </a:p>
          <a:p>
            <a:r>
              <a:rPr lang="zh-CN" altLang="en-US" dirty="0"/>
              <a:t>随机生成权重和</a:t>
            </a:r>
            <a:r>
              <a:rPr lang="en-US" altLang="zh-CN" dirty="0"/>
              <a:t>p(</a:t>
            </a:r>
            <a:r>
              <a:rPr lang="en-US" altLang="zh-CN" dirty="0" err="1"/>
              <a:t>h|v</a:t>
            </a:r>
            <a:r>
              <a:rPr lang="en-US" altLang="zh-CN" dirty="0"/>
              <a:t>) p(</a:t>
            </a:r>
            <a:r>
              <a:rPr lang="en-US" altLang="zh-CN" dirty="0" err="1"/>
              <a:t>v|h</a:t>
            </a:r>
            <a:r>
              <a:rPr lang="en-US" altLang="zh-CN" dirty="0"/>
              <a:t>)</a:t>
            </a:r>
            <a:r>
              <a:rPr lang="zh-CN" altLang="en-US" dirty="0"/>
              <a:t>比较生成对应层</a:t>
            </a:r>
            <a:r>
              <a:rPr lang="zh-CN" altLang="en-US" dirty="0" smtClean="0"/>
              <a:t>编码</a:t>
            </a:r>
            <a:endParaRPr lang="en-US" altLang="zh-CN" dirty="0" smtClean="0"/>
          </a:p>
          <a:p>
            <a:r>
              <a:rPr lang="zh-CN" altLang="en-US" dirty="0" smtClean="0"/>
              <a:t>求解过程采用</a:t>
            </a:r>
            <a:r>
              <a:rPr lang="zh-CN" altLang="en-US" dirty="0" smtClean="0">
                <a:solidFill>
                  <a:srgbClr val="FFC000"/>
                </a:solidFill>
              </a:rPr>
              <a:t>能量模型</a:t>
            </a:r>
            <a:r>
              <a:rPr lang="zh-CN" altLang="en-US" dirty="0" smtClean="0"/>
              <a:t>定义</a:t>
            </a:r>
            <a:r>
              <a:rPr lang="en-US" altLang="zh-CN" dirty="0" smtClean="0"/>
              <a:t>Loss</a:t>
            </a:r>
            <a:r>
              <a:rPr lang="zh-CN" altLang="en-US" dirty="0" smtClean="0"/>
              <a:t>和</a:t>
            </a:r>
            <a:r>
              <a:rPr lang="zh-CN" altLang="en-US" dirty="0" smtClean="0">
                <a:solidFill>
                  <a:srgbClr val="FFC000"/>
                </a:solidFill>
              </a:rPr>
              <a:t>梯度计算</a:t>
            </a:r>
            <a:endParaRPr lang="en-US" altLang="zh-CN" dirty="0" smtClean="0">
              <a:solidFill>
                <a:srgbClr val="FFC000"/>
              </a:solidFill>
            </a:endParaRPr>
          </a:p>
          <a:p>
            <a:pPr lvl="1"/>
            <a:r>
              <a:rPr lang="en-US" altLang="zh-CN" dirty="0"/>
              <a:t>RBM</a:t>
            </a:r>
            <a:r>
              <a:rPr lang="zh-CN" altLang="en-US" dirty="0"/>
              <a:t>网络表示的</a:t>
            </a:r>
            <a:r>
              <a:rPr lang="en-US" altLang="zh-CN" dirty="0">
                <a:solidFill>
                  <a:srgbClr val="FFC000"/>
                </a:solidFill>
              </a:rPr>
              <a:t>Gibbs</a:t>
            </a:r>
            <a:r>
              <a:rPr lang="zh-CN" altLang="en-US" dirty="0">
                <a:solidFill>
                  <a:srgbClr val="FFC000"/>
                </a:solidFill>
              </a:rPr>
              <a:t>分布</a:t>
            </a:r>
            <a:r>
              <a:rPr lang="zh-CN" altLang="en-US" dirty="0"/>
              <a:t>与输入样本的分布尽可能地</a:t>
            </a:r>
            <a:r>
              <a:rPr lang="zh-CN" altLang="en-US" dirty="0" smtClean="0"/>
              <a:t>接</a:t>
            </a:r>
            <a:endParaRPr lang="en-US" altLang="zh-CN" dirty="0" smtClean="0"/>
          </a:p>
          <a:p>
            <a:pPr lvl="1"/>
            <a:r>
              <a:rPr lang="en-US" altLang="zh-CN" dirty="0"/>
              <a:t>RBM</a:t>
            </a:r>
            <a:r>
              <a:rPr lang="zh-CN" altLang="en-US" dirty="0"/>
              <a:t>问题</a:t>
            </a:r>
            <a:r>
              <a:rPr lang="zh-CN" altLang="en-US" dirty="0" smtClean="0"/>
              <a:t>最终转化为使用</a:t>
            </a:r>
            <a:r>
              <a:rPr lang="zh-CN" altLang="en-US" dirty="0" smtClean="0">
                <a:solidFill>
                  <a:srgbClr val="FFC000"/>
                </a:solidFill>
              </a:rPr>
              <a:t>对比散度</a:t>
            </a:r>
            <a:r>
              <a:rPr lang="en-US" altLang="zh-CN" dirty="0" smtClean="0">
                <a:solidFill>
                  <a:srgbClr val="FFC000"/>
                </a:solidFill>
              </a:rPr>
              <a:t>(CD)</a:t>
            </a:r>
            <a:r>
              <a:rPr lang="zh-CN" altLang="en-US" dirty="0" smtClean="0"/>
              <a:t>求</a:t>
            </a:r>
            <a:r>
              <a:rPr lang="zh-CN" altLang="en-US" dirty="0" smtClean="0">
                <a:solidFill>
                  <a:srgbClr val="FFC000"/>
                </a:solidFill>
              </a:rPr>
              <a:t>极</a:t>
            </a:r>
            <a:r>
              <a:rPr lang="zh-CN" altLang="en-US" dirty="0">
                <a:solidFill>
                  <a:srgbClr val="FFC000"/>
                </a:solidFill>
              </a:rPr>
              <a:t>大似然来求解</a:t>
            </a:r>
          </a:p>
        </p:txBody>
      </p:sp>
      <p:pic>
        <p:nvPicPr>
          <p:cNvPr id="5122" name="Picture 2" descr="http://chart.apis.google.com/chart?cht=tx&amp;chs=1x0&amp;chf=bg,s,FFFFFF00&amp;chco=000000&amp;chl=%7B%5Crm%7Bp%7D%7D%5Cleft%28%20%7B%7B%5Crm%7Bhi%7D%7D%20%3D%201%7B%5Crm%7B%7Cv%7D%7D%7D%20%5Cright%29%20%3D%20%7B%5Crm%7B%5Csigma%20%7D%7D%5Cleft%28%20%7B%20%5Csum%20%5Climits_%7Bj%20%3D%201%7D%5Em%20wij%20%5Ctimes%20%7B%5Crm%7Bvj%7D%7D%20%2B%20%7B%5Crm%7Bci%7D%7D%7D%20%5Cright%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2400" y="3226357"/>
            <a:ext cx="24955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chart.apis.google.com/chart?cht=tx&amp;chs=1x0&amp;chf=bg,s,FFFFFF00&amp;chco=000000&amp;chl=%7B%5Crm%7Bp%7D%7D%5Cleft%28%20%7B%7B%5Crm%7Bvj%7D%7D%20%3D%201%7B%5Crm%7B%7Ch%7D%7D%7D%20%5Cright%29%20%3D%20%7B%5Crm%7B%5Csigma%20%7D%7D%5Cleft%28%20%7B%20%5Csum%20%5Climits_%7Bi%20%3D%201%7D%5En%20wij%20%5Ctimes%20%7B%5Crm%7Bhi%7D%7D%20%2B%20%7B%5Crm%7Bbj%7D%7D%7D%20%5Cright%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3350" y="4151578"/>
            <a:ext cx="2533650" cy="42862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9753600" y="2193741"/>
            <a:ext cx="1338828" cy="369332"/>
          </a:xfrm>
          <a:prstGeom prst="rect">
            <a:avLst/>
          </a:prstGeom>
          <a:noFill/>
        </p:spPr>
        <p:txBody>
          <a:bodyPr wrap="none" rtlCol="0">
            <a:spAutoFit/>
          </a:bodyPr>
          <a:lstStyle/>
          <a:p>
            <a:r>
              <a:rPr lang="zh-CN" altLang="en-US" dirty="0" smtClean="0">
                <a:solidFill>
                  <a:srgbClr val="7030A0"/>
                </a:solidFill>
              </a:rPr>
              <a:t>概率图模型</a:t>
            </a:r>
            <a:endParaRPr lang="zh-CN" altLang="en-US" dirty="0">
              <a:solidFill>
                <a:srgbClr val="7030A0"/>
              </a:solidFill>
            </a:endParaRPr>
          </a:p>
        </p:txBody>
      </p:sp>
      <p:pic>
        <p:nvPicPr>
          <p:cNvPr id="5126" name="Picture 6" descr="{\rm{E}}\left( {{\rm{v}},{\rm{h}}} \right) =  -  \sum \limits_{i = 1}^n  \sum \limits_{j = 1}^m {w_{ij}}{h_i}{v_j} -  \sum \limits_{j = 1}^m {b_j}{v_j} -  \sum \limits_{i = 1}^n {c_i}{h_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0400" y="5311989"/>
            <a:ext cx="3533775" cy="43815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m{p}}\left( {{\rm{v}},{\rm{h}}} \right) = \frac{{{e^{ - E\left( {v,h} \right)}}}}{{ \sum \nolimits_{v,h} {e^{ - E\left( {v,h} \righ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3387" y="5986624"/>
            <a:ext cx="1447800" cy="49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19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a:t>
            </a:r>
            <a:r>
              <a:rPr lang="zh-CN" altLang="en-US" dirty="0" smtClean="0"/>
              <a:t>学习模型</a:t>
            </a:r>
            <a:r>
              <a:rPr lang="en-US" altLang="zh-CN" dirty="0" smtClean="0"/>
              <a:t>—</a:t>
            </a:r>
            <a:r>
              <a:rPr lang="en-US" altLang="zh-CN" dirty="0"/>
              <a:t>DBN</a:t>
            </a:r>
            <a:endParaRPr lang="zh-CN" altLang="en-US" dirty="0"/>
          </a:p>
        </p:txBody>
      </p:sp>
      <p:sp>
        <p:nvSpPr>
          <p:cNvPr id="3" name="内容占位符 2"/>
          <p:cNvSpPr>
            <a:spLocks noGrp="1"/>
          </p:cNvSpPr>
          <p:nvPr>
            <p:ph idx="1"/>
          </p:nvPr>
        </p:nvSpPr>
        <p:spPr/>
        <p:txBody>
          <a:bodyPr/>
          <a:lstStyle/>
          <a:p>
            <a:endParaRPr lang="zh-CN" altLang="en-US"/>
          </a:p>
        </p:txBody>
      </p:sp>
      <p:pic>
        <p:nvPicPr>
          <p:cNvPr id="6146" name="Picture 2" descr="http://img.blog.csdn.net/201312111032048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75" y="1825625"/>
            <a:ext cx="5676900" cy="372427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img.blog.csdn.net/201312111017395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6425" y="1825625"/>
            <a:ext cx="4181475"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98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AutoEncoder</a:t>
            </a:r>
            <a:r>
              <a:rPr lang="zh-CN" altLang="en-US" dirty="0" smtClean="0"/>
              <a:t>学习点</a:t>
            </a:r>
            <a:endParaRPr lang="zh-CN" altLang="en-US" dirty="0"/>
          </a:p>
        </p:txBody>
      </p:sp>
      <p:sp>
        <p:nvSpPr>
          <p:cNvPr id="3" name="内容占位符 2"/>
          <p:cNvSpPr>
            <a:spLocks noGrp="1"/>
          </p:cNvSpPr>
          <p:nvPr>
            <p:ph idx="1"/>
          </p:nvPr>
        </p:nvSpPr>
        <p:spPr/>
        <p:txBody>
          <a:bodyPr/>
          <a:lstStyle/>
          <a:p>
            <a:r>
              <a:rPr lang="en-US" altLang="zh-CN" dirty="0" err="1" smtClean="0"/>
              <a:t>AutoEncoder</a:t>
            </a:r>
            <a:r>
              <a:rPr lang="zh-CN" altLang="en-US" dirty="0" smtClean="0"/>
              <a:t>思想和训练框架</a:t>
            </a:r>
            <a:endParaRPr lang="en-US" altLang="zh-CN" dirty="0" smtClean="0"/>
          </a:p>
          <a:p>
            <a:r>
              <a:rPr lang="zh-CN" altLang="en-US" dirty="0" smtClean="0"/>
              <a:t>玻尔兹曼模型和能量模型</a:t>
            </a:r>
            <a:endParaRPr lang="en-US" altLang="zh-CN" dirty="0" smtClean="0"/>
          </a:p>
          <a:p>
            <a:r>
              <a:rPr lang="en-US" altLang="zh-CN" dirty="0" smtClean="0"/>
              <a:t>RBM</a:t>
            </a:r>
            <a:r>
              <a:rPr lang="zh-CN" altLang="en-US" dirty="0" smtClean="0"/>
              <a:t>模型</a:t>
            </a:r>
            <a:endParaRPr lang="en-US" altLang="zh-CN" dirty="0" smtClean="0"/>
          </a:p>
          <a:p>
            <a:r>
              <a:rPr lang="en-US" altLang="zh-CN" dirty="0" smtClean="0"/>
              <a:t>DBN</a:t>
            </a:r>
            <a:r>
              <a:rPr lang="zh-CN" altLang="en-US" dirty="0" smtClean="0"/>
              <a:t>模型</a:t>
            </a:r>
            <a:endParaRPr lang="en-US" altLang="zh-CN" dirty="0" smtClean="0"/>
          </a:p>
          <a:p>
            <a:r>
              <a:rPr lang="en-US" altLang="zh-CN" dirty="0" err="1" smtClean="0"/>
              <a:t>AutoEncoder</a:t>
            </a:r>
            <a:r>
              <a:rPr lang="zh-CN" altLang="en-US" dirty="0" smtClean="0"/>
              <a:t>思想应用</a:t>
            </a:r>
            <a:endParaRPr lang="en-US" altLang="zh-CN" dirty="0" smtClean="0"/>
          </a:p>
          <a:p>
            <a:pPr lvl="1"/>
            <a:r>
              <a:rPr lang="zh-CN" altLang="en-US" dirty="0" smtClean="0"/>
              <a:t>情感分析、文本分类</a:t>
            </a:r>
            <a:endParaRPr lang="en-US" altLang="zh-CN" dirty="0" smtClean="0"/>
          </a:p>
          <a:p>
            <a:pPr lvl="1"/>
            <a:r>
              <a:rPr lang="zh-CN" altLang="en-US" dirty="0" smtClean="0"/>
              <a:t>翻译</a:t>
            </a:r>
            <a:endParaRPr lang="en-US" altLang="zh-CN" dirty="0" smtClean="0"/>
          </a:p>
          <a:p>
            <a:pPr lvl="1"/>
            <a:r>
              <a:rPr lang="zh-CN" altLang="en-US" dirty="0" smtClean="0"/>
              <a:t>图像识别</a:t>
            </a:r>
            <a:endParaRPr lang="en-US" altLang="zh-CN" dirty="0" smtClean="0"/>
          </a:p>
          <a:p>
            <a:pPr lvl="1"/>
            <a:r>
              <a:rPr lang="en-US" altLang="zh-CN" dirty="0" smtClean="0"/>
              <a:t>… </a:t>
            </a:r>
            <a:endParaRPr lang="zh-CN" altLang="en-US" dirty="0"/>
          </a:p>
        </p:txBody>
      </p:sp>
    </p:spTree>
    <p:extLst>
      <p:ext uri="{BB962C8B-B14F-4D97-AF65-F5344CB8AC3E}">
        <p14:creationId xmlns:p14="http://schemas.microsoft.com/office/powerpoint/2010/main" val="35005561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深度学习训练优化</a:t>
            </a:r>
            <a:endParaRPr lang="zh-CN" altLang="en-US" dirty="0"/>
          </a:p>
        </p:txBody>
      </p:sp>
      <p:sp>
        <p:nvSpPr>
          <p:cNvPr id="3" name="内容占位符 2"/>
          <p:cNvSpPr>
            <a:spLocks noGrp="1"/>
          </p:cNvSpPr>
          <p:nvPr>
            <p:ph idx="1"/>
          </p:nvPr>
        </p:nvSpPr>
        <p:spPr/>
        <p:txBody>
          <a:bodyPr/>
          <a:lstStyle/>
          <a:p>
            <a:r>
              <a:rPr lang="en-US" altLang="zh-CN" dirty="0" smtClean="0"/>
              <a:t>GPU</a:t>
            </a:r>
            <a:r>
              <a:rPr lang="zh-CN" altLang="en-US" dirty="0" smtClean="0"/>
              <a:t>加速，指令级别并行</a:t>
            </a:r>
            <a:endParaRPr lang="en-US" altLang="zh-CN" dirty="0" smtClean="0"/>
          </a:p>
          <a:p>
            <a:r>
              <a:rPr lang="zh-CN" altLang="en-US" dirty="0" smtClean="0"/>
              <a:t>数据并行</a:t>
            </a:r>
            <a:endParaRPr lang="en-US" altLang="zh-CN" dirty="0" smtClean="0"/>
          </a:p>
          <a:p>
            <a:pPr lvl="1"/>
            <a:r>
              <a:rPr lang="zh-CN" altLang="en-US" dirty="0" smtClean="0"/>
              <a:t>同步并行</a:t>
            </a:r>
            <a:endParaRPr lang="en-US" altLang="zh-CN" dirty="0" smtClean="0"/>
          </a:p>
          <a:p>
            <a:pPr lvl="1"/>
            <a:r>
              <a:rPr lang="zh-CN" altLang="en-US" dirty="0" smtClean="0"/>
              <a:t>异步并行</a:t>
            </a:r>
            <a:endParaRPr lang="en-US" altLang="zh-CN" dirty="0" smtClean="0"/>
          </a:p>
          <a:p>
            <a:r>
              <a:rPr lang="zh-CN" altLang="en-US" dirty="0" smtClean="0"/>
              <a:t>模型并行</a:t>
            </a:r>
            <a:endParaRPr lang="en-US" altLang="zh-CN" dirty="0" smtClean="0"/>
          </a:p>
          <a:p>
            <a:r>
              <a:rPr lang="zh-CN" altLang="en-US" dirty="0" smtClean="0"/>
              <a:t>数据和模型同时并行</a:t>
            </a:r>
            <a:endParaRPr lang="zh-CN" altLang="en-US" dirty="0"/>
          </a:p>
        </p:txBody>
      </p:sp>
      <p:pic>
        <p:nvPicPr>
          <p:cNvPr id="4" name="图片 3"/>
          <p:cNvPicPr>
            <a:picLocks noChangeAspect="1"/>
          </p:cNvPicPr>
          <p:nvPr/>
        </p:nvPicPr>
        <p:blipFill>
          <a:blip r:embed="rId2"/>
          <a:stretch>
            <a:fillRect/>
          </a:stretch>
        </p:blipFill>
        <p:spPr>
          <a:xfrm>
            <a:off x="7334655" y="1414546"/>
            <a:ext cx="4114496" cy="2451811"/>
          </a:xfrm>
          <a:prstGeom prst="rect">
            <a:avLst/>
          </a:prstGeom>
        </p:spPr>
      </p:pic>
      <p:pic>
        <p:nvPicPr>
          <p:cNvPr id="5" name="图片 4"/>
          <p:cNvPicPr>
            <a:picLocks noChangeAspect="1"/>
          </p:cNvPicPr>
          <p:nvPr/>
        </p:nvPicPr>
        <p:blipFill>
          <a:blip r:embed="rId3"/>
          <a:stretch>
            <a:fillRect/>
          </a:stretch>
        </p:blipFill>
        <p:spPr>
          <a:xfrm>
            <a:off x="8776679" y="4001294"/>
            <a:ext cx="1872474" cy="2725640"/>
          </a:xfrm>
          <a:prstGeom prst="rect">
            <a:avLst/>
          </a:prstGeom>
        </p:spPr>
      </p:pic>
      <p:pic>
        <p:nvPicPr>
          <p:cNvPr id="6" name="图片 5"/>
          <p:cNvPicPr>
            <a:picLocks noChangeAspect="1"/>
          </p:cNvPicPr>
          <p:nvPr/>
        </p:nvPicPr>
        <p:blipFill>
          <a:blip r:embed="rId4"/>
          <a:stretch>
            <a:fillRect/>
          </a:stretch>
        </p:blipFill>
        <p:spPr>
          <a:xfrm>
            <a:off x="1861731" y="4654321"/>
            <a:ext cx="4967085" cy="2203679"/>
          </a:xfrm>
          <a:prstGeom prst="rect">
            <a:avLst/>
          </a:prstGeom>
        </p:spPr>
      </p:pic>
    </p:spTree>
    <p:extLst>
      <p:ext uri="{BB962C8B-B14F-4D97-AF65-F5344CB8AC3E}">
        <p14:creationId xmlns:p14="http://schemas.microsoft.com/office/powerpoint/2010/main" val="330535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深度学习计算集群</a:t>
            </a:r>
            <a:endParaRPr lang="zh-CN" altLang="en-US" dirty="0"/>
          </a:p>
        </p:txBody>
      </p:sp>
      <p:sp>
        <p:nvSpPr>
          <p:cNvPr id="3" name="内容占位符 2"/>
          <p:cNvSpPr>
            <a:spLocks noGrp="1"/>
          </p:cNvSpPr>
          <p:nvPr>
            <p:ph idx="1"/>
          </p:nvPr>
        </p:nvSpPr>
        <p:spPr/>
        <p:txBody>
          <a:bodyPr/>
          <a:lstStyle/>
          <a:p>
            <a:r>
              <a:rPr lang="en-US" altLang="zh-CN" dirty="0"/>
              <a:t>CPU</a:t>
            </a:r>
            <a:r>
              <a:rPr lang="zh-CN" altLang="en-US" dirty="0"/>
              <a:t>集群方案的基本架构包含用于执行训练任务的</a:t>
            </a:r>
            <a:r>
              <a:rPr lang="en-US" altLang="zh-CN" dirty="0"/>
              <a:t>Worker</a:t>
            </a:r>
            <a:r>
              <a:rPr lang="zh-CN" altLang="en-US" dirty="0"/>
              <a:t>、用于分布式存储分发模型的参数服务器（</a:t>
            </a:r>
            <a:r>
              <a:rPr lang="en-US" altLang="zh-CN" dirty="0"/>
              <a:t>Parameter Server</a:t>
            </a:r>
            <a:r>
              <a:rPr lang="zh-CN" altLang="en-US" dirty="0"/>
              <a:t>）和用于协调整体任务的主控程序（</a:t>
            </a:r>
            <a:r>
              <a:rPr lang="en-US" altLang="zh-CN" dirty="0"/>
              <a:t>Master</a:t>
            </a:r>
            <a:r>
              <a:rPr lang="zh-CN" altLang="en-US" dirty="0"/>
              <a:t>）。</a:t>
            </a:r>
            <a:r>
              <a:rPr lang="en-US" altLang="zh-CN" dirty="0"/>
              <a:t>CPU</a:t>
            </a:r>
            <a:r>
              <a:rPr lang="zh-CN" altLang="en-US" dirty="0"/>
              <a:t>集群方案适合训练</a:t>
            </a:r>
            <a:r>
              <a:rPr lang="en-US" altLang="zh-CN" dirty="0"/>
              <a:t>GPU</a:t>
            </a:r>
            <a:r>
              <a:rPr lang="zh-CN" altLang="en-US" dirty="0"/>
              <a:t>内存难以容纳的大模型，以及稀疏连接</a:t>
            </a:r>
            <a:r>
              <a:rPr lang="zh-CN" altLang="en-US" dirty="0" smtClean="0"/>
              <a:t>神经网络</a:t>
            </a:r>
            <a:endParaRPr lang="en-US" altLang="zh-CN" dirty="0" smtClean="0"/>
          </a:p>
          <a:p>
            <a:r>
              <a:rPr lang="zh-CN" altLang="en-US" dirty="0"/>
              <a:t>结合</a:t>
            </a:r>
            <a:r>
              <a:rPr lang="en-US" altLang="zh-CN" dirty="0"/>
              <a:t>GPU</a:t>
            </a:r>
            <a:r>
              <a:rPr lang="zh-CN" altLang="en-US" dirty="0"/>
              <a:t>计算和集群计算技术，构建</a:t>
            </a:r>
            <a:r>
              <a:rPr lang="en-US" altLang="zh-CN" dirty="0"/>
              <a:t>GPU</a:t>
            </a:r>
            <a:r>
              <a:rPr lang="zh-CN" altLang="en-US" dirty="0"/>
              <a:t>集群正在成为加速大规模深度神经网络训练的有效解决方案</a:t>
            </a:r>
          </a:p>
        </p:txBody>
      </p:sp>
    </p:spTree>
    <p:extLst>
      <p:ext uri="{BB962C8B-B14F-4D97-AF65-F5344CB8AC3E}">
        <p14:creationId xmlns:p14="http://schemas.microsoft.com/office/powerpoint/2010/main" val="30440479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感知机</a:t>
            </a:r>
            <a:r>
              <a:rPr lang="en-US" altLang="zh-CN" dirty="0" smtClean="0"/>
              <a:t>&amp;</a:t>
            </a:r>
            <a:r>
              <a:rPr lang="zh-CN" altLang="en-US" dirty="0"/>
              <a:t>多层感知机</a:t>
            </a:r>
          </a:p>
        </p:txBody>
      </p:sp>
      <p:grpSp>
        <p:nvGrpSpPr>
          <p:cNvPr id="18" name="组合 17"/>
          <p:cNvGrpSpPr/>
          <p:nvPr/>
        </p:nvGrpSpPr>
        <p:grpSpPr>
          <a:xfrm>
            <a:off x="700325" y="1682716"/>
            <a:ext cx="4154406" cy="1653832"/>
            <a:chOff x="700325" y="1682716"/>
            <a:chExt cx="4154406" cy="1653832"/>
          </a:xfrm>
        </p:grpSpPr>
        <p:pic>
          <p:nvPicPr>
            <p:cNvPr id="2052" name="Picture 4" descr="http://www.almosthuman.cn/wp-content/uploads/2016/01/Perceptr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325" y="1682716"/>
              <a:ext cx="4154406" cy="125503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38200" y="3047043"/>
              <a:ext cx="1014266" cy="276999"/>
            </a:xfrm>
            <a:prstGeom prst="rect">
              <a:avLst/>
            </a:prstGeom>
            <a:noFill/>
          </p:spPr>
          <p:txBody>
            <a:bodyPr wrap="square" rtlCol="0">
              <a:spAutoFit/>
            </a:bodyPr>
            <a:lstStyle/>
            <a:p>
              <a:r>
                <a:rPr lang="zh-CN" altLang="en-US" sz="1200" dirty="0">
                  <a:solidFill>
                    <a:srgbClr val="FF0000"/>
                  </a:solidFill>
                </a:rPr>
                <a:t>相连</a:t>
              </a:r>
              <a:r>
                <a:rPr lang="zh-CN" altLang="en-US" sz="1200" dirty="0" smtClean="0">
                  <a:solidFill>
                    <a:srgbClr val="FF0000"/>
                  </a:solidFill>
                </a:rPr>
                <a:t>神经元</a:t>
              </a:r>
              <a:endParaRPr lang="zh-CN" altLang="en-US" sz="1200" dirty="0">
                <a:solidFill>
                  <a:srgbClr val="FF0000"/>
                </a:solidFill>
              </a:endParaRPr>
            </a:p>
          </p:txBody>
        </p:sp>
        <p:sp>
          <p:nvSpPr>
            <p:cNvPr id="7" name="文本框 6"/>
            <p:cNvSpPr txBox="1"/>
            <p:nvPr/>
          </p:nvSpPr>
          <p:spPr>
            <a:xfrm>
              <a:off x="3773383" y="3049821"/>
              <a:ext cx="1014266" cy="276999"/>
            </a:xfrm>
            <a:prstGeom prst="rect">
              <a:avLst/>
            </a:prstGeom>
            <a:noFill/>
          </p:spPr>
          <p:txBody>
            <a:bodyPr wrap="square" rtlCol="0">
              <a:spAutoFit/>
            </a:bodyPr>
            <a:lstStyle/>
            <a:p>
              <a:r>
                <a:rPr lang="zh-CN" altLang="en-US" sz="1200" dirty="0" smtClean="0">
                  <a:solidFill>
                    <a:srgbClr val="FF0000"/>
                  </a:solidFill>
                </a:rPr>
                <a:t>神经元突触</a:t>
              </a:r>
              <a:endParaRPr lang="zh-CN" altLang="en-US" sz="1200" dirty="0">
                <a:solidFill>
                  <a:srgbClr val="FF0000"/>
                </a:solidFill>
              </a:endParaRPr>
            </a:p>
          </p:txBody>
        </p:sp>
        <p:sp>
          <p:nvSpPr>
            <p:cNvPr id="8" name="文本框 7"/>
            <p:cNvSpPr txBox="1"/>
            <p:nvPr/>
          </p:nvSpPr>
          <p:spPr>
            <a:xfrm>
              <a:off x="2000683" y="3059549"/>
              <a:ext cx="1364014" cy="276999"/>
            </a:xfrm>
            <a:prstGeom prst="rect">
              <a:avLst/>
            </a:prstGeom>
            <a:noFill/>
          </p:spPr>
          <p:txBody>
            <a:bodyPr wrap="square" rtlCol="0">
              <a:spAutoFit/>
            </a:bodyPr>
            <a:lstStyle/>
            <a:p>
              <a:r>
                <a:rPr lang="zh-CN" altLang="en-US" sz="1200" dirty="0" smtClean="0">
                  <a:solidFill>
                    <a:srgbClr val="FF0000"/>
                  </a:solidFill>
                </a:rPr>
                <a:t>神经元突触强度</a:t>
              </a:r>
              <a:endParaRPr lang="zh-CN" altLang="en-US" sz="1200" dirty="0">
                <a:solidFill>
                  <a:srgbClr val="FF0000"/>
                </a:solidFill>
              </a:endParaRPr>
            </a:p>
          </p:txBody>
        </p:sp>
      </p:grpSp>
      <p:grpSp>
        <p:nvGrpSpPr>
          <p:cNvPr id="14" name="组合 13"/>
          <p:cNvGrpSpPr/>
          <p:nvPr/>
        </p:nvGrpSpPr>
        <p:grpSpPr>
          <a:xfrm>
            <a:off x="7695223" y="1151102"/>
            <a:ext cx="3116766" cy="2177863"/>
            <a:chOff x="7695223" y="1151102"/>
            <a:chExt cx="3116766" cy="2177863"/>
          </a:xfrm>
        </p:grpSpPr>
        <p:sp>
          <p:nvSpPr>
            <p:cNvPr id="10" name="文本框 9"/>
            <p:cNvSpPr txBox="1"/>
            <p:nvPr/>
          </p:nvSpPr>
          <p:spPr>
            <a:xfrm>
              <a:off x="8699608" y="1151102"/>
              <a:ext cx="1107996" cy="369332"/>
            </a:xfrm>
            <a:prstGeom prst="rect">
              <a:avLst/>
            </a:prstGeom>
            <a:noFill/>
          </p:spPr>
          <p:txBody>
            <a:bodyPr wrap="none" rtlCol="0">
              <a:spAutoFit/>
            </a:bodyPr>
            <a:lstStyle/>
            <a:p>
              <a:r>
                <a:rPr lang="zh-CN" altLang="en-US" dirty="0" smtClean="0"/>
                <a:t>线性回归</a:t>
              </a:r>
              <a:endParaRPr lang="zh-CN" altLang="en-US" dirty="0"/>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5223" y="1573427"/>
              <a:ext cx="3116766" cy="1755538"/>
            </a:xfrm>
            <a:prstGeom prst="rect">
              <a:avLst/>
            </a:prstGeom>
          </p:spPr>
        </p:pic>
      </p:grpSp>
      <p:grpSp>
        <p:nvGrpSpPr>
          <p:cNvPr id="15" name="组合 14"/>
          <p:cNvGrpSpPr/>
          <p:nvPr/>
        </p:nvGrpSpPr>
        <p:grpSpPr>
          <a:xfrm>
            <a:off x="838201" y="4231363"/>
            <a:ext cx="4074268" cy="1255038"/>
            <a:chOff x="838200" y="4231362"/>
            <a:chExt cx="5378019" cy="1624689"/>
          </a:xfrm>
        </p:grpSpPr>
        <p:pic>
          <p:nvPicPr>
            <p:cNvPr id="9" name="Picture 4" descr="http://www.almosthuman.cn/wp-content/uploads/2016/01/Perceptr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231362"/>
              <a:ext cx="5378019" cy="1624689"/>
            </a:xfrm>
            <a:prstGeom prst="rect">
              <a:avLst/>
            </a:prstGeom>
            <a:noFill/>
            <a:extLst>
              <a:ext uri="{909E8E84-426E-40DD-AFC4-6F175D3DCCD1}">
                <a14:hiddenFill xmlns:a14="http://schemas.microsoft.com/office/drawing/2010/main">
                  <a:solidFill>
                    <a:srgbClr val="FFFFFF"/>
                  </a:solidFill>
                </a14:hiddenFill>
              </a:ext>
            </a:extLst>
          </p:spPr>
        </p:pic>
        <p:sp>
          <p:nvSpPr>
            <p:cNvPr id="6" name="椭圆 5"/>
            <p:cNvSpPr/>
            <p:nvPr/>
          </p:nvSpPr>
          <p:spPr>
            <a:xfrm>
              <a:off x="4173166" y="4722618"/>
              <a:ext cx="612000" cy="612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cxnSp>
          <p:nvCxnSpPr>
            <p:cNvPr id="13" name="曲线连接符 12"/>
            <p:cNvCxnSpPr/>
            <p:nvPr/>
          </p:nvCxnSpPr>
          <p:spPr>
            <a:xfrm flipV="1">
              <a:off x="4245702" y="4911886"/>
              <a:ext cx="466928" cy="233463"/>
            </a:xfrm>
            <a:prstGeom prst="curvedConnector3">
              <a:avLst/>
            </a:prstGeom>
            <a:ln w="28575"/>
          </p:spPr>
          <p:style>
            <a:lnRef idx="1">
              <a:schemeClr val="accent1"/>
            </a:lnRef>
            <a:fillRef idx="0">
              <a:schemeClr val="accent1"/>
            </a:fillRef>
            <a:effectRef idx="0">
              <a:schemeClr val="accent1"/>
            </a:effectRef>
            <a:fontRef idx="minor">
              <a:schemeClr val="tx1"/>
            </a:fontRef>
          </p:style>
        </p:cxnSp>
      </p:grpSp>
      <p:cxnSp>
        <p:nvCxnSpPr>
          <p:cNvPr id="4" name="直接箭头连接符 3"/>
          <p:cNvCxnSpPr/>
          <p:nvPr/>
        </p:nvCxnSpPr>
        <p:spPr>
          <a:xfrm>
            <a:off x="5243209" y="2310235"/>
            <a:ext cx="22373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4909785" y="3671318"/>
            <a:ext cx="3005243" cy="2308608"/>
            <a:chOff x="4909785" y="3671318"/>
            <a:chExt cx="3005243" cy="2308608"/>
          </a:xfrm>
        </p:grpSpPr>
        <p:sp>
          <p:nvSpPr>
            <p:cNvPr id="17" name="文本框 16"/>
            <p:cNvSpPr txBox="1"/>
            <p:nvPr/>
          </p:nvSpPr>
          <p:spPr>
            <a:xfrm>
              <a:off x="5346311" y="4224388"/>
              <a:ext cx="2568717" cy="369332"/>
            </a:xfrm>
            <a:prstGeom prst="rect">
              <a:avLst/>
            </a:prstGeom>
            <a:noFill/>
          </p:spPr>
          <p:txBody>
            <a:bodyPr wrap="none" rtlCol="0">
              <a:spAutoFit/>
            </a:bodyPr>
            <a:lstStyle/>
            <a:p>
              <a:r>
                <a:rPr lang="en-US" altLang="zh-CN" dirty="0" smtClean="0"/>
                <a:t>Sigmoid</a:t>
              </a:r>
              <a:r>
                <a:rPr lang="zh-CN" altLang="en-US" dirty="0" smtClean="0"/>
                <a:t>、</a:t>
              </a:r>
              <a:r>
                <a:rPr lang="en-US" altLang="zh-CN" dirty="0"/>
                <a:t> </a:t>
              </a:r>
              <a:r>
                <a:rPr lang="en-US" altLang="zh-CN" dirty="0" err="1"/>
                <a:t>tanh</a:t>
              </a:r>
              <a:r>
                <a:rPr lang="zh-CN" altLang="en-US" dirty="0" smtClean="0"/>
                <a:t>逻辑回归</a:t>
              </a:r>
              <a:endParaRPr lang="zh-CN" altLang="en-US" dirty="0"/>
            </a:p>
          </p:txBody>
        </p:sp>
        <p:sp>
          <p:nvSpPr>
            <p:cNvPr id="16" name="左大括号 15"/>
            <p:cNvSpPr/>
            <p:nvPr/>
          </p:nvSpPr>
          <p:spPr>
            <a:xfrm>
              <a:off x="4909785" y="3852069"/>
              <a:ext cx="447472" cy="20136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p:cNvSpPr txBox="1"/>
            <p:nvPr/>
          </p:nvSpPr>
          <p:spPr>
            <a:xfrm>
              <a:off x="5346311" y="4873785"/>
              <a:ext cx="2090124" cy="369332"/>
            </a:xfrm>
            <a:prstGeom prst="rect">
              <a:avLst/>
            </a:prstGeom>
            <a:noFill/>
          </p:spPr>
          <p:txBody>
            <a:bodyPr wrap="none" rtlCol="0">
              <a:spAutoFit/>
            </a:bodyPr>
            <a:lstStyle/>
            <a:p>
              <a:r>
                <a:rPr lang="zh-CN" altLang="en-US" dirty="0" smtClean="0"/>
                <a:t>多分类</a:t>
              </a:r>
              <a:r>
                <a:rPr lang="en-US" altLang="zh-CN" dirty="0" err="1" smtClean="0"/>
                <a:t>softmax</a:t>
              </a:r>
              <a:r>
                <a:rPr lang="zh-CN" altLang="en-US" dirty="0" smtClean="0"/>
                <a:t>回归</a:t>
              </a:r>
              <a:endParaRPr lang="zh-CN" altLang="en-US" dirty="0"/>
            </a:p>
          </p:txBody>
        </p:sp>
        <p:sp>
          <p:nvSpPr>
            <p:cNvPr id="20" name="文本框 19"/>
            <p:cNvSpPr txBox="1"/>
            <p:nvPr/>
          </p:nvSpPr>
          <p:spPr>
            <a:xfrm>
              <a:off x="5346311" y="5610594"/>
              <a:ext cx="1771639" cy="369332"/>
            </a:xfrm>
            <a:prstGeom prst="rect">
              <a:avLst/>
            </a:prstGeom>
            <a:noFill/>
          </p:spPr>
          <p:txBody>
            <a:bodyPr wrap="none" rtlCol="0">
              <a:spAutoFit/>
            </a:bodyPr>
            <a:lstStyle/>
            <a:p>
              <a:r>
                <a:rPr lang="zh-CN" altLang="en-US" dirty="0" smtClean="0"/>
                <a:t>超平面分割</a:t>
              </a:r>
              <a:r>
                <a:rPr lang="en-US" altLang="zh-CN" dirty="0" smtClean="0"/>
                <a:t>SVM</a:t>
              </a:r>
              <a:endParaRPr lang="zh-CN" altLang="en-US" dirty="0"/>
            </a:p>
          </p:txBody>
        </p:sp>
        <p:sp>
          <p:nvSpPr>
            <p:cNvPr id="21" name="文本框 20"/>
            <p:cNvSpPr txBox="1"/>
            <p:nvPr/>
          </p:nvSpPr>
          <p:spPr>
            <a:xfrm>
              <a:off x="5346311" y="3671318"/>
              <a:ext cx="558166" cy="369332"/>
            </a:xfrm>
            <a:prstGeom prst="rect">
              <a:avLst/>
            </a:prstGeom>
            <a:noFill/>
          </p:spPr>
          <p:txBody>
            <a:bodyPr wrap="none" rtlCol="0">
              <a:spAutoFit/>
            </a:bodyPr>
            <a:lstStyle/>
            <a:p>
              <a:r>
                <a:rPr lang="en-US" altLang="zh-CN" dirty="0" smtClean="0"/>
                <a:t>sign</a:t>
              </a:r>
              <a:endParaRPr lang="zh-CN" altLang="en-US" dirty="0"/>
            </a:p>
          </p:txBody>
        </p:sp>
      </p:grpSp>
      <p:sp>
        <p:nvSpPr>
          <p:cNvPr id="24" name="文本框 23"/>
          <p:cNvSpPr txBox="1"/>
          <p:nvPr/>
        </p:nvSpPr>
        <p:spPr>
          <a:xfrm>
            <a:off x="8463064" y="4174864"/>
            <a:ext cx="3175658" cy="1477328"/>
          </a:xfrm>
          <a:prstGeom prst="rect">
            <a:avLst/>
          </a:prstGeom>
          <a:noFill/>
        </p:spPr>
        <p:txBody>
          <a:bodyPr wrap="square" rtlCol="0">
            <a:spAutoFit/>
          </a:bodyPr>
          <a:lstStyle/>
          <a:p>
            <a:r>
              <a:rPr lang="zh-CN" altLang="en-US" dirty="0" smtClean="0"/>
              <a:t>感知机完美处理线性可分问题</a:t>
            </a:r>
            <a:endParaRPr lang="en-US" altLang="zh-CN" dirty="0" smtClean="0"/>
          </a:p>
          <a:p>
            <a:endParaRPr lang="en-US" altLang="zh-CN" dirty="0" smtClean="0"/>
          </a:p>
          <a:p>
            <a:r>
              <a:rPr lang="zh-CN" altLang="en-US" dirty="0" smtClean="0"/>
              <a:t>多层感知机通过对感知机的组合将原始非线性可分的空间映射到线性可分空间</a:t>
            </a:r>
            <a:endParaRPr lang="zh-CN" altLang="en-US" dirty="0"/>
          </a:p>
        </p:txBody>
      </p:sp>
    </p:spTree>
    <p:extLst>
      <p:ext uri="{BB962C8B-B14F-4D97-AF65-F5344CB8AC3E}">
        <p14:creationId xmlns:p14="http://schemas.microsoft.com/office/powerpoint/2010/main" val="70625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 </a:t>
            </a:r>
            <a:r>
              <a:rPr lang="en-US" altLang="zh-CN" dirty="0" smtClean="0"/>
              <a:t>– </a:t>
            </a:r>
            <a:r>
              <a:rPr lang="zh-CN" altLang="en-US" dirty="0" smtClean="0"/>
              <a:t>结构</a:t>
            </a:r>
            <a:endParaRPr lang="zh-CN" altLang="en-US" dirty="0"/>
          </a:p>
        </p:txBody>
      </p:sp>
      <p:grpSp>
        <p:nvGrpSpPr>
          <p:cNvPr id="3" name="组合 2"/>
          <p:cNvGrpSpPr/>
          <p:nvPr/>
        </p:nvGrpSpPr>
        <p:grpSpPr>
          <a:xfrm>
            <a:off x="888043" y="1457513"/>
            <a:ext cx="2969665" cy="2009642"/>
            <a:chOff x="1080010" y="1862759"/>
            <a:chExt cx="2969665" cy="2009642"/>
          </a:xfrm>
        </p:grpSpPr>
        <p:pic>
          <p:nvPicPr>
            <p:cNvPr id="1026" name="Picture 2" descr="http://km.oa.com/files/post_photo/267/208267/4b9606f0b03714c566c39f2bacd085c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543" y="1862759"/>
              <a:ext cx="2856132" cy="15232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km.oa.com/files/photos/pictures/201408/1407200700_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0010" y="3478322"/>
              <a:ext cx="2969665" cy="39407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文本框 3"/>
          <p:cNvSpPr txBox="1"/>
          <p:nvPr/>
        </p:nvSpPr>
        <p:spPr>
          <a:xfrm>
            <a:off x="6900546" y="4354977"/>
            <a:ext cx="4658749" cy="923330"/>
          </a:xfrm>
          <a:prstGeom prst="rect">
            <a:avLst/>
          </a:prstGeom>
          <a:noFill/>
        </p:spPr>
        <p:txBody>
          <a:bodyPr wrap="square" rtlCol="0">
            <a:spAutoFit/>
          </a:bodyPr>
          <a:lstStyle/>
          <a:p>
            <a:r>
              <a:rPr lang="zh-CN" altLang="en-US" dirty="0">
                <a:solidFill>
                  <a:srgbClr val="00B050"/>
                </a:solidFill>
              </a:rPr>
              <a:t>神经元网络中的每一条连线对应一个连接参数，连线个数对应网络的参数</a:t>
            </a:r>
            <a:r>
              <a:rPr lang="zh-CN" altLang="en-US" dirty="0" smtClean="0">
                <a:solidFill>
                  <a:srgbClr val="00B050"/>
                </a:solidFill>
              </a:rPr>
              <a:t>个数，多层感知机神经网络是一个全连通网络</a:t>
            </a:r>
            <a:endParaRPr lang="en-US" altLang="zh-CN" dirty="0" smtClean="0">
              <a:solidFill>
                <a:srgbClr val="00B050"/>
              </a:solidFill>
            </a:endParaRPr>
          </a:p>
        </p:txBody>
      </p:sp>
      <p:grpSp>
        <p:nvGrpSpPr>
          <p:cNvPr id="5" name="组合 4"/>
          <p:cNvGrpSpPr/>
          <p:nvPr/>
        </p:nvGrpSpPr>
        <p:grpSpPr>
          <a:xfrm>
            <a:off x="6964995" y="1184372"/>
            <a:ext cx="4257130" cy="2791276"/>
            <a:chOff x="6964995" y="1184372"/>
            <a:chExt cx="4257130" cy="2791276"/>
          </a:xfrm>
        </p:grpSpPr>
        <p:pic>
          <p:nvPicPr>
            <p:cNvPr id="1034" name="Picture 10" descr="http://km.oa.com/files/photos/pictures/201408/1407200740_7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5869" y="1184372"/>
              <a:ext cx="4166800" cy="228278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6964995" y="3606316"/>
              <a:ext cx="881852" cy="369332"/>
            </a:xfrm>
            <a:prstGeom prst="rect">
              <a:avLst/>
            </a:prstGeom>
            <a:noFill/>
          </p:spPr>
          <p:txBody>
            <a:bodyPr wrap="square" rtlCol="0">
              <a:spAutoFit/>
            </a:bodyPr>
            <a:lstStyle/>
            <a:p>
              <a:r>
                <a:rPr lang="zh-CN" altLang="en-US" dirty="0" smtClean="0">
                  <a:solidFill>
                    <a:srgbClr val="7030A0"/>
                  </a:solidFill>
                </a:rPr>
                <a:t>输入层</a:t>
              </a:r>
              <a:endParaRPr lang="en-US" altLang="zh-CN" dirty="0" smtClean="0">
                <a:solidFill>
                  <a:srgbClr val="7030A0"/>
                </a:solidFill>
              </a:endParaRPr>
            </a:p>
          </p:txBody>
        </p:sp>
        <p:sp>
          <p:nvSpPr>
            <p:cNvPr id="12" name="文本框 11"/>
            <p:cNvSpPr txBox="1"/>
            <p:nvPr/>
          </p:nvSpPr>
          <p:spPr>
            <a:xfrm>
              <a:off x="8697799" y="3606316"/>
              <a:ext cx="881852" cy="369332"/>
            </a:xfrm>
            <a:prstGeom prst="rect">
              <a:avLst/>
            </a:prstGeom>
            <a:noFill/>
          </p:spPr>
          <p:txBody>
            <a:bodyPr wrap="square" rtlCol="0">
              <a:spAutoFit/>
            </a:bodyPr>
            <a:lstStyle/>
            <a:p>
              <a:r>
                <a:rPr lang="zh-CN" altLang="en-US" dirty="0" smtClean="0">
                  <a:solidFill>
                    <a:srgbClr val="7030A0"/>
                  </a:solidFill>
                </a:rPr>
                <a:t>隐藏层</a:t>
              </a:r>
              <a:endParaRPr lang="en-US" altLang="zh-CN" dirty="0" smtClean="0">
                <a:solidFill>
                  <a:srgbClr val="7030A0"/>
                </a:solidFill>
              </a:endParaRPr>
            </a:p>
          </p:txBody>
        </p:sp>
        <p:sp>
          <p:nvSpPr>
            <p:cNvPr id="13" name="文本框 12"/>
            <p:cNvSpPr txBox="1"/>
            <p:nvPr/>
          </p:nvSpPr>
          <p:spPr>
            <a:xfrm>
              <a:off x="10340273" y="3606316"/>
              <a:ext cx="881852" cy="369332"/>
            </a:xfrm>
            <a:prstGeom prst="rect">
              <a:avLst/>
            </a:prstGeom>
            <a:noFill/>
          </p:spPr>
          <p:txBody>
            <a:bodyPr wrap="square" rtlCol="0">
              <a:spAutoFit/>
            </a:bodyPr>
            <a:lstStyle/>
            <a:p>
              <a:r>
                <a:rPr lang="zh-CN" altLang="en-US" dirty="0" smtClean="0">
                  <a:solidFill>
                    <a:srgbClr val="7030A0"/>
                  </a:solidFill>
                </a:rPr>
                <a:t>输出层</a:t>
              </a:r>
              <a:endParaRPr lang="en-US" altLang="zh-CN" dirty="0" smtClean="0">
                <a:solidFill>
                  <a:srgbClr val="7030A0"/>
                </a:solidFill>
              </a:endParaRPr>
            </a:p>
          </p:txBody>
        </p:sp>
      </p:grpSp>
      <p:grpSp>
        <p:nvGrpSpPr>
          <p:cNvPr id="6" name="组合 5"/>
          <p:cNvGrpSpPr/>
          <p:nvPr/>
        </p:nvGrpSpPr>
        <p:grpSpPr>
          <a:xfrm>
            <a:off x="793273" y="3606316"/>
            <a:ext cx="4795430" cy="1714496"/>
            <a:chOff x="793273" y="3606316"/>
            <a:chExt cx="4795430" cy="1714496"/>
          </a:xfrm>
        </p:grpSpPr>
        <p:pic>
          <p:nvPicPr>
            <p:cNvPr id="1030" name="Picture 6" descr="http://km.oa.com/files/photos/pictures/201408/1407200670_98.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038" y="3606316"/>
              <a:ext cx="1947112" cy="7643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km.oa.com/files/photos/pictures/201408/1407200724_36.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2915" y="3621088"/>
              <a:ext cx="2125788" cy="16997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文本框 4"/>
                <p:cNvSpPr txBox="1"/>
                <p:nvPr/>
              </p:nvSpPr>
              <p:spPr>
                <a:xfrm>
                  <a:off x="793273" y="4326181"/>
                  <a:ext cx="2669642" cy="9946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e>
                        </m:d>
                      </m:oMath>
                    </m:oMathPara>
                  </a14:m>
                  <a:endParaRPr lang="en-US" altLang="zh-CN" b="0" dirty="0" smtClean="0"/>
                </a:p>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log</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=1−</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oMath>
                    </m:oMathPara>
                  </a14:m>
                  <a:endParaRPr lang="en-US" altLang="zh-CN" b="0" dirty="0" smtClean="0"/>
                </a:p>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e>
                                </m:d>
                              </m:e>
                            </m:func>
                            <m:r>
                              <a:rPr lang="en-US" altLang="zh-CN" b="0" i="1" smtClean="0">
                                <a:latin typeface="Cambria Math" panose="02040503050406030204" pitchFamily="18" charset="0"/>
                              </a:rPr>
                              <m:t>]</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oMath>
                    </m:oMathPara>
                  </a14:m>
                  <a:endParaRPr lang="zh-CN" altLang="en-US" dirty="0"/>
                </a:p>
              </p:txBody>
            </p:sp>
          </mc:Choice>
          <mc:Fallback xmlns="">
            <p:sp>
              <p:nvSpPr>
                <p:cNvPr id="14" name="文本框 4"/>
                <p:cNvSpPr txBox="1">
                  <a:spLocks noRot="1" noChangeAspect="1" noMove="1" noResize="1" noEditPoints="1" noAdjustHandles="1" noChangeArrowheads="1" noChangeShapeType="1" noTextEdit="1"/>
                </p:cNvSpPr>
                <p:nvPr/>
              </p:nvSpPr>
              <p:spPr>
                <a:xfrm>
                  <a:off x="793273" y="4326181"/>
                  <a:ext cx="2669642" cy="994631"/>
                </a:xfrm>
                <a:prstGeom prst="rect">
                  <a:avLst/>
                </a:prstGeom>
                <a:blipFill rotWithShape="0">
                  <a:blip r:embed="rId8"/>
                  <a:stretch>
                    <a:fillRect b="-4294"/>
                  </a:stretch>
                </a:blipFill>
              </p:spPr>
              <p:txBody>
                <a:bodyPr/>
                <a:lstStyle/>
                <a:p>
                  <a:r>
                    <a:rPr lang="zh-CN" altLang="en-US">
                      <a:noFill/>
                    </a:rPr>
                    <a:t> </a:t>
                  </a:r>
                </a:p>
              </p:txBody>
            </p:sp>
          </mc:Fallback>
        </mc:AlternateContent>
      </p:grpSp>
      <p:sp>
        <p:nvSpPr>
          <p:cNvPr id="15" name="文本框 14"/>
          <p:cNvSpPr txBox="1"/>
          <p:nvPr/>
        </p:nvSpPr>
        <p:spPr>
          <a:xfrm>
            <a:off x="6964995" y="5544964"/>
            <a:ext cx="4476357" cy="923330"/>
          </a:xfrm>
          <a:prstGeom prst="rect">
            <a:avLst/>
          </a:prstGeom>
          <a:noFill/>
        </p:spPr>
        <p:txBody>
          <a:bodyPr wrap="square" rtlCol="0">
            <a:spAutoFit/>
          </a:bodyPr>
          <a:lstStyle/>
          <a:p>
            <a:r>
              <a:rPr lang="zh-CN" altLang="en-US" dirty="0" smtClean="0">
                <a:solidFill>
                  <a:srgbClr val="7030A0"/>
                </a:solidFill>
              </a:rPr>
              <a:t>理论可证明一个多层的非线性神经元网络能够以任意精度拟合任意函数，神经网络即一个函数拟合器</a:t>
            </a:r>
            <a:endParaRPr lang="en-US" altLang="zh-CN" dirty="0" smtClean="0">
              <a:solidFill>
                <a:srgbClr val="7030A0"/>
              </a:solidFill>
            </a:endParaRPr>
          </a:p>
        </p:txBody>
      </p:sp>
      <p:sp>
        <p:nvSpPr>
          <p:cNvPr id="16" name="文本框 15"/>
          <p:cNvSpPr txBox="1"/>
          <p:nvPr/>
        </p:nvSpPr>
        <p:spPr>
          <a:xfrm>
            <a:off x="2235279" y="5514816"/>
            <a:ext cx="2455272" cy="1200329"/>
          </a:xfrm>
          <a:prstGeom prst="rect">
            <a:avLst/>
          </a:prstGeom>
          <a:noFill/>
        </p:spPr>
        <p:txBody>
          <a:bodyPr wrap="square" rtlCol="0">
            <a:spAutoFit/>
          </a:bodyPr>
          <a:lstStyle/>
          <a:p>
            <a:pPr marL="342900" indent="-342900">
              <a:buFont typeface="+mj-lt"/>
              <a:buAutoNum type="arabicPeriod"/>
            </a:pPr>
            <a:r>
              <a:rPr lang="zh-CN" altLang="en-US" b="1" dirty="0" smtClean="0"/>
              <a:t>非线性性</a:t>
            </a:r>
            <a:endParaRPr lang="en-US" altLang="zh-CN" b="1" dirty="0" smtClean="0"/>
          </a:p>
          <a:p>
            <a:pPr marL="342900" indent="-342900">
              <a:buFont typeface="+mj-lt"/>
              <a:buAutoNum type="arabicPeriod"/>
            </a:pPr>
            <a:r>
              <a:rPr lang="zh-CN" altLang="en-US" b="1" dirty="0" smtClean="0"/>
              <a:t>可微性</a:t>
            </a:r>
            <a:endParaRPr lang="en-US" altLang="zh-CN" b="1" dirty="0" smtClean="0"/>
          </a:p>
          <a:p>
            <a:pPr marL="342900" indent="-342900">
              <a:buFont typeface="+mj-lt"/>
              <a:buAutoNum type="arabicPeriod"/>
            </a:pPr>
            <a:r>
              <a:rPr lang="zh-CN" altLang="en-US" b="1" dirty="0" smtClean="0"/>
              <a:t>单调性</a:t>
            </a:r>
            <a:endParaRPr lang="en-US" altLang="zh-CN" b="1" dirty="0" smtClean="0"/>
          </a:p>
          <a:p>
            <a:pPr marL="342900" indent="-342900">
              <a:buFont typeface="+mj-lt"/>
              <a:buAutoNum type="arabicPeriod"/>
            </a:pPr>
            <a:r>
              <a:rPr lang="zh-CN" altLang="en-US" b="1" dirty="0" smtClean="0"/>
              <a:t>不同输出值范围</a:t>
            </a:r>
            <a:endParaRPr lang="en-US" altLang="zh-CN" b="1" dirty="0" smtClean="0"/>
          </a:p>
        </p:txBody>
      </p:sp>
    </p:spTree>
    <p:extLst>
      <p:ext uri="{BB962C8B-B14F-4D97-AF65-F5344CB8AC3E}">
        <p14:creationId xmlns:p14="http://schemas.microsoft.com/office/powerpoint/2010/main" val="4386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神经网络训练 </a:t>
            </a:r>
            <a:r>
              <a:rPr lang="en-US" altLang="zh-CN" dirty="0" smtClean="0"/>
              <a:t>– </a:t>
            </a:r>
            <a:r>
              <a:rPr lang="zh-CN" altLang="en-US" dirty="0" smtClean="0"/>
              <a:t>梯度下降</a:t>
            </a:r>
            <a:endParaRPr lang="zh-CN" altLang="en-US" dirty="0"/>
          </a:p>
        </p:txBody>
      </p:sp>
      <p:sp>
        <p:nvSpPr>
          <p:cNvPr id="3" name="内容占位符 2"/>
          <p:cNvSpPr>
            <a:spLocks noGrp="1"/>
          </p:cNvSpPr>
          <p:nvPr>
            <p:ph idx="1"/>
          </p:nvPr>
        </p:nvSpPr>
        <p:spPr>
          <a:xfrm>
            <a:off x="880379" y="1650607"/>
            <a:ext cx="8315528" cy="2406802"/>
          </a:xfrm>
        </p:spPr>
        <p:txBody>
          <a:bodyPr>
            <a:normAutofit fontScale="92500" lnSpcReduction="10000"/>
          </a:bodyPr>
          <a:lstStyle/>
          <a:p>
            <a:r>
              <a:rPr lang="zh-CN" altLang="en-US" dirty="0" smtClean="0"/>
              <a:t>梯度下降法</a:t>
            </a:r>
            <a:r>
              <a:rPr lang="en-US" altLang="zh-CN" dirty="0" smtClean="0"/>
              <a:t>(</a:t>
            </a:r>
            <a:r>
              <a:rPr lang="zh-CN" altLang="en-US" dirty="0" smtClean="0"/>
              <a:t>对于给定的网络结构</a:t>
            </a:r>
            <a:r>
              <a:rPr lang="en-US" altLang="zh-CN" dirty="0"/>
              <a:t>θ</a:t>
            </a:r>
            <a:r>
              <a:rPr lang="zh-CN" altLang="en-US" dirty="0" smtClean="0"/>
              <a:t>和损失函数</a:t>
            </a:r>
            <a:r>
              <a:rPr lang="en-US" altLang="zh-CN" dirty="0"/>
              <a:t>J(θ))</a:t>
            </a:r>
            <a:endParaRPr lang="en-US" altLang="zh-CN" dirty="0" smtClean="0"/>
          </a:p>
          <a:p>
            <a:pPr lvl="1"/>
            <a:r>
              <a:rPr lang="zh-CN" altLang="en-US" dirty="0"/>
              <a:t>首先对</a:t>
            </a:r>
            <a:r>
              <a:rPr lang="en-US" altLang="zh-CN" dirty="0"/>
              <a:t>θ</a:t>
            </a:r>
            <a:r>
              <a:rPr lang="zh-CN" altLang="en-US" dirty="0"/>
              <a:t>赋值，这个值可以是随机的</a:t>
            </a:r>
            <a:r>
              <a:rPr lang="zh-CN" altLang="en-US" dirty="0" smtClean="0"/>
              <a:t>，或是全</a:t>
            </a:r>
            <a:r>
              <a:rPr lang="zh-CN" altLang="en-US" dirty="0"/>
              <a:t>零的</a:t>
            </a:r>
            <a:r>
              <a:rPr lang="zh-CN" altLang="en-US" dirty="0" smtClean="0"/>
              <a:t>向量</a:t>
            </a:r>
            <a:endParaRPr lang="en-US" altLang="zh-CN" dirty="0" smtClean="0"/>
          </a:p>
          <a:p>
            <a:pPr lvl="1"/>
            <a:r>
              <a:rPr lang="zh-CN" altLang="en-US" dirty="0"/>
              <a:t>对每个输入样本做如下计算</a:t>
            </a:r>
            <a:endParaRPr lang="en-US" altLang="zh-CN" dirty="0"/>
          </a:p>
          <a:p>
            <a:pPr lvl="2"/>
            <a:r>
              <a:rPr lang="zh-CN" altLang="en-US" dirty="0" smtClean="0"/>
              <a:t>按网络结构前</a:t>
            </a:r>
            <a:r>
              <a:rPr lang="zh-CN" altLang="en-US" dirty="0"/>
              <a:t>向</a:t>
            </a:r>
            <a:r>
              <a:rPr lang="zh-CN" altLang="en-US" dirty="0" smtClean="0"/>
              <a:t>计算网络结构输出</a:t>
            </a:r>
            <a:endParaRPr lang="en-US" altLang="zh-CN" dirty="0"/>
          </a:p>
          <a:p>
            <a:pPr lvl="2"/>
            <a:r>
              <a:rPr lang="zh-CN" altLang="en-US" dirty="0"/>
              <a:t>反向计算和实际应该输出的误差值和修正量</a:t>
            </a:r>
            <a:endParaRPr lang="en-US" altLang="zh-CN" dirty="0" smtClean="0"/>
          </a:p>
          <a:p>
            <a:pPr lvl="1"/>
            <a:r>
              <a:rPr lang="zh-CN" altLang="en-US" dirty="0"/>
              <a:t>改变</a:t>
            </a:r>
            <a:r>
              <a:rPr lang="en-US" altLang="zh-CN" dirty="0"/>
              <a:t>θ</a:t>
            </a:r>
            <a:r>
              <a:rPr lang="zh-CN" altLang="en-US" dirty="0"/>
              <a:t>的值，</a:t>
            </a:r>
            <a:r>
              <a:rPr lang="zh-CN" altLang="en-US" dirty="0" smtClean="0"/>
              <a:t>使得损失函数</a:t>
            </a:r>
            <a:r>
              <a:rPr lang="en-US" altLang="zh-CN" dirty="0" smtClean="0"/>
              <a:t>J(θ</a:t>
            </a:r>
            <a:r>
              <a:rPr lang="en-US" altLang="zh-CN" dirty="0"/>
              <a:t>)</a:t>
            </a:r>
            <a:r>
              <a:rPr lang="zh-CN" altLang="en-US" dirty="0" smtClean="0"/>
              <a:t>按</a:t>
            </a:r>
            <a:r>
              <a:rPr lang="en-US" altLang="zh-CN" dirty="0"/>
              <a:t>θ</a:t>
            </a:r>
            <a:r>
              <a:rPr lang="zh-CN" altLang="en-US" dirty="0" smtClean="0"/>
              <a:t>梯度</a:t>
            </a:r>
            <a:r>
              <a:rPr lang="zh-CN" altLang="en-US" dirty="0"/>
              <a:t>下降</a:t>
            </a:r>
            <a:r>
              <a:rPr lang="zh-CN" altLang="en-US" dirty="0" smtClean="0"/>
              <a:t>的方向</a:t>
            </a:r>
            <a:r>
              <a:rPr lang="zh-CN" altLang="en-US" dirty="0"/>
              <a:t>进行</a:t>
            </a:r>
            <a:r>
              <a:rPr lang="zh-CN" altLang="en-US" dirty="0" smtClean="0"/>
              <a:t>减少</a:t>
            </a:r>
            <a:endParaRPr lang="en-US" altLang="zh-CN" dirty="0" smtClean="0"/>
          </a:p>
          <a:p>
            <a:pPr lvl="1"/>
            <a:r>
              <a:rPr lang="zh-CN" altLang="en-US" dirty="0"/>
              <a:t>算法的结束将是在</a:t>
            </a:r>
            <a:r>
              <a:rPr lang="en-US" altLang="zh-CN" dirty="0"/>
              <a:t>θ</a:t>
            </a:r>
            <a:r>
              <a:rPr lang="zh-CN" altLang="en-US" dirty="0"/>
              <a:t>下降到无法继续</a:t>
            </a:r>
            <a:r>
              <a:rPr lang="zh-CN" altLang="en-US" dirty="0" smtClean="0"/>
              <a:t>下降或者迭代次数为止</a:t>
            </a:r>
            <a:endParaRPr lang="zh-CN" altLang="en-US" dirty="0"/>
          </a:p>
        </p:txBody>
      </p:sp>
      <p:grpSp>
        <p:nvGrpSpPr>
          <p:cNvPr id="7" name="组合 6"/>
          <p:cNvGrpSpPr/>
          <p:nvPr/>
        </p:nvGrpSpPr>
        <p:grpSpPr>
          <a:xfrm>
            <a:off x="1712500" y="4106040"/>
            <a:ext cx="5205912" cy="847725"/>
            <a:chOff x="1712500" y="4106040"/>
            <a:chExt cx="5205912" cy="847725"/>
          </a:xfrm>
        </p:grpSpPr>
        <p:pic>
          <p:nvPicPr>
            <p:cNvPr id="2050"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500" y="4233660"/>
              <a:ext cx="2286000" cy="2762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810" y="4550128"/>
              <a:ext cx="11811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412" y="4106040"/>
              <a:ext cx="2286000" cy="847725"/>
            </a:xfrm>
            <a:prstGeom prst="rect">
              <a:avLst/>
            </a:prstGeom>
            <a:noFill/>
            <a:extLst>
              <a:ext uri="{909E8E84-426E-40DD-AFC4-6F175D3DCCD1}">
                <a14:hiddenFill xmlns:a14="http://schemas.microsoft.com/office/drawing/2010/main">
                  <a:solidFill>
                    <a:srgbClr val="FFFFFF"/>
                  </a:solidFill>
                </a14:hiddenFill>
              </a:ext>
            </a:extLst>
          </p:spPr>
        </p:pic>
      </p:grpSp>
      <p:pic>
        <p:nvPicPr>
          <p:cNvPr id="2056" name="Picture 8"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6201" y="497262"/>
            <a:ext cx="2479637" cy="182784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2022" y="4900496"/>
            <a:ext cx="2433816" cy="178319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05633" y="2724261"/>
            <a:ext cx="2530205" cy="187958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8"/>
          <a:stretch>
            <a:fillRect/>
          </a:stretch>
        </p:blipFill>
        <p:spPr>
          <a:xfrm>
            <a:off x="1556155" y="5209377"/>
            <a:ext cx="4105275" cy="504825"/>
          </a:xfrm>
          <a:prstGeom prst="rect">
            <a:avLst/>
          </a:prstGeom>
        </p:spPr>
      </p:pic>
      <p:pic>
        <p:nvPicPr>
          <p:cNvPr id="5" name="图片 4"/>
          <p:cNvPicPr>
            <a:picLocks noChangeAspect="1"/>
          </p:cNvPicPr>
          <p:nvPr/>
        </p:nvPicPr>
        <p:blipFill>
          <a:blip r:embed="rId9"/>
          <a:stretch>
            <a:fillRect/>
          </a:stretch>
        </p:blipFill>
        <p:spPr>
          <a:xfrm>
            <a:off x="1556155" y="5969814"/>
            <a:ext cx="3381375" cy="514350"/>
          </a:xfrm>
          <a:prstGeom prst="rect">
            <a:avLst/>
          </a:prstGeom>
        </p:spPr>
      </p:pic>
      <p:pic>
        <p:nvPicPr>
          <p:cNvPr id="6" name="图片 5"/>
          <p:cNvPicPr>
            <a:picLocks noChangeAspect="1"/>
          </p:cNvPicPr>
          <p:nvPr/>
        </p:nvPicPr>
        <p:blipFill>
          <a:blip r:embed="rId10"/>
          <a:stretch>
            <a:fillRect/>
          </a:stretch>
        </p:blipFill>
        <p:spPr>
          <a:xfrm>
            <a:off x="6918412" y="4842306"/>
            <a:ext cx="1394722" cy="1957504"/>
          </a:xfrm>
          <a:prstGeom prst="rect">
            <a:avLst/>
          </a:prstGeom>
        </p:spPr>
      </p:pic>
      <p:sp>
        <p:nvSpPr>
          <p:cNvPr id="8" name="圆角矩形 7"/>
          <p:cNvSpPr/>
          <p:nvPr/>
        </p:nvSpPr>
        <p:spPr>
          <a:xfrm>
            <a:off x="1410511" y="4052690"/>
            <a:ext cx="5507901" cy="896356"/>
          </a:xfrm>
          <a:prstGeom prst="roundRect">
            <a:avLst/>
          </a:prstGeom>
          <a:noFill/>
          <a:ln w="19050">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圆角矩形 14"/>
          <p:cNvSpPr/>
          <p:nvPr/>
        </p:nvSpPr>
        <p:spPr>
          <a:xfrm>
            <a:off x="1410510" y="5110870"/>
            <a:ext cx="4387175" cy="1465028"/>
          </a:xfrm>
          <a:prstGeom prst="roundRect">
            <a:avLst/>
          </a:prstGeom>
          <a:noFill/>
          <a:ln w="19050">
            <a:solidFill>
              <a:srgbClr val="FFC00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 name="圆角矩形 15"/>
          <p:cNvSpPr/>
          <p:nvPr/>
        </p:nvSpPr>
        <p:spPr>
          <a:xfrm>
            <a:off x="6830860" y="4835540"/>
            <a:ext cx="1612745" cy="2022459"/>
          </a:xfrm>
          <a:prstGeom prst="roundRect">
            <a:avLst/>
          </a:prstGeom>
          <a:noFill/>
          <a:ln w="19050">
            <a:solidFill>
              <a:srgbClr val="FF000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10718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a:t>
            </a:r>
            <a:r>
              <a:rPr lang="zh-CN" altLang="en-US" dirty="0"/>
              <a:t>训练</a:t>
            </a:r>
            <a:r>
              <a:rPr lang="zh-CN" altLang="en-US" dirty="0" smtClean="0"/>
              <a:t> </a:t>
            </a:r>
            <a:r>
              <a:rPr lang="en-US" altLang="zh-CN" dirty="0" smtClean="0"/>
              <a:t>– BP</a:t>
            </a:r>
            <a:r>
              <a:rPr lang="zh-CN" altLang="en-US" dirty="0"/>
              <a:t>算法</a:t>
            </a:r>
          </a:p>
        </p:txBody>
      </p:sp>
      <p:pic>
        <p:nvPicPr>
          <p:cNvPr id="8" name="图片 7"/>
          <p:cNvPicPr>
            <a:picLocks noChangeAspect="1"/>
          </p:cNvPicPr>
          <p:nvPr/>
        </p:nvPicPr>
        <p:blipFill>
          <a:blip r:embed="rId3"/>
          <a:stretch>
            <a:fillRect/>
          </a:stretch>
        </p:blipFill>
        <p:spPr>
          <a:xfrm>
            <a:off x="13109713" y="3422383"/>
            <a:ext cx="7293552" cy="493633"/>
          </a:xfrm>
          <a:prstGeom prst="rect">
            <a:avLst/>
          </a:prstGeom>
        </p:spPr>
      </p:pic>
      <p:grpSp>
        <p:nvGrpSpPr>
          <p:cNvPr id="26" name="组合 25"/>
          <p:cNvGrpSpPr/>
          <p:nvPr/>
        </p:nvGrpSpPr>
        <p:grpSpPr>
          <a:xfrm>
            <a:off x="569845" y="2080323"/>
            <a:ext cx="5093254" cy="847235"/>
            <a:chOff x="838200" y="1663430"/>
            <a:chExt cx="5093254" cy="847235"/>
          </a:xfrm>
        </p:grpSpPr>
        <p:sp>
          <p:nvSpPr>
            <p:cNvPr id="6" name="文本框 5"/>
            <p:cNvSpPr txBox="1"/>
            <p:nvPr/>
          </p:nvSpPr>
          <p:spPr>
            <a:xfrm>
              <a:off x="838200" y="1663430"/>
              <a:ext cx="1800493" cy="369332"/>
            </a:xfrm>
            <a:prstGeom prst="rect">
              <a:avLst/>
            </a:prstGeom>
            <a:noFill/>
          </p:spPr>
          <p:txBody>
            <a:bodyPr wrap="none" rtlCol="0">
              <a:spAutoFit/>
            </a:bodyPr>
            <a:lstStyle/>
            <a:p>
              <a:r>
                <a:rPr lang="zh-CN" altLang="en-US" b="1" dirty="0" smtClean="0"/>
                <a:t>求导链式法则：</a:t>
              </a:r>
              <a:endParaRPr lang="zh-CN" altLang="en-US" b="1" dirty="0"/>
            </a:p>
          </p:txBody>
        </p:sp>
        <p:grpSp>
          <p:nvGrpSpPr>
            <p:cNvPr id="16" name="组合 15"/>
            <p:cNvGrpSpPr/>
            <p:nvPr/>
          </p:nvGrpSpPr>
          <p:grpSpPr>
            <a:xfrm>
              <a:off x="838200" y="2070352"/>
              <a:ext cx="5093254" cy="440313"/>
              <a:chOff x="838200" y="2070352"/>
              <a:chExt cx="5093254" cy="440313"/>
            </a:xfrm>
          </p:grpSpPr>
          <mc:AlternateContent xmlns:mc="http://schemas.openxmlformats.org/markup-compatibility/2006" xmlns:a14="http://schemas.microsoft.com/office/drawing/2010/main">
            <mc:Choice Requires="a14">
              <p:sp>
                <p:nvSpPr>
                  <p:cNvPr id="7" name="矩形 6"/>
                  <p:cNvSpPr/>
                  <p:nvPr/>
                </p:nvSpPr>
                <p:spPr>
                  <a:xfrm>
                    <a:off x="838200" y="2101531"/>
                    <a:ext cx="25197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𝑓</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i="0">
                                  <a:latin typeface="Cambria Math" panose="02040503050406030204" pitchFamily="18" charset="0"/>
                                </a:rPr>
                                <m:t>=</m:t>
                              </m:r>
                              <m:r>
                                <a:rPr lang="zh-CN" altLang="en-US" i="1">
                                  <a:latin typeface="Cambria Math" panose="02040503050406030204" pitchFamily="18" charset="0"/>
                                </a:rPr>
                                <m:t>𝑓</m:t>
                              </m:r>
                              <m:d>
                                <m:dPr>
                                  <m:ctrlPr>
                                    <a:rPr lang="zh-CN" altLang="en-US" i="1">
                                      <a:latin typeface="Cambria Math" panose="02040503050406030204" pitchFamily="18" charset="0"/>
                                    </a:rPr>
                                  </m:ctrlPr>
                                </m:dPr>
                                <m:e>
                                  <m:r>
                                    <a:rPr lang="zh-CN" altLang="en-US" i="1">
                                      <a:latin typeface="Cambria Math" panose="02040503050406030204" pitchFamily="18" charset="0"/>
                                    </a:rPr>
                                    <m:t>𝑢</m:t>
                                  </m:r>
                                </m:e>
                              </m:d>
                              <m:r>
                                <a:rPr lang="zh-CN" altLang="en-US" i="0">
                                  <a:latin typeface="Cambria Math" panose="02040503050406030204" pitchFamily="18" charset="0"/>
                                </a:rPr>
                                <m:t>   </m:t>
                              </m:r>
                              <m:r>
                                <a:rPr lang="zh-CN" altLang="en-US" i="1">
                                  <a:latin typeface="Cambria Math" panose="02040503050406030204" pitchFamily="18" charset="0"/>
                                </a:rPr>
                                <m:t>𝑢</m:t>
                              </m:r>
                              <m:r>
                                <a:rPr lang="zh-CN" altLang="en-US" i="0">
                                  <a:latin typeface="Cambria Math" panose="02040503050406030204" pitchFamily="18" charset="0"/>
                                </a:rPr>
                                <m:t>=</m:t>
                              </m:r>
                              <m:r>
                                <a:rPr lang="zh-CN" altLang="en-US" i="1">
                                  <a:latin typeface="Cambria Math" panose="02040503050406030204" pitchFamily="18" charset="0"/>
                                </a:rPr>
                                <m:t>𝑔</m:t>
                              </m:r>
                              <m:r>
                                <a:rPr lang="zh-CN" altLang="en-US" i="0">
                                  <a:latin typeface="Cambria Math" panose="02040503050406030204" pitchFamily="18" charset="0"/>
                                </a:rPr>
                                <m:t>(</m:t>
                              </m:r>
                              <m:r>
                                <a:rPr lang="zh-CN" altLang="en-US" i="1">
                                  <a:latin typeface="Cambria Math" panose="02040503050406030204" pitchFamily="18" charset="0"/>
                                </a:rPr>
                                <m:t>𝑥</m:t>
                              </m:r>
                            </m:e>
                          </m: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838200" y="2101531"/>
                    <a:ext cx="2519729" cy="369332"/>
                  </a:xfrm>
                  <a:prstGeom prst="rect">
                    <a:avLst/>
                  </a:prstGeom>
                  <a:blipFill rotWithShape="0">
                    <a:blip r:embed="rId4"/>
                    <a:stretch>
                      <a:fillRect t="-119672" r="-19807" b="-1836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357929" y="2070352"/>
                    <a:ext cx="2573525" cy="4403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latin typeface="Cambria Math" panose="02040503050406030204" pitchFamily="18" charset="0"/>
                                </a:rPr>
                              </m:ctrlPr>
                            </m:sSupPr>
                            <m:e>
                              <m:d>
                                <m:dPr>
                                  <m:ctrlPr>
                                    <a:rPr lang="zh-CN" altLang="en-US" i="1">
                                      <a:latin typeface="Cambria Math" panose="02040503050406030204" pitchFamily="18" charset="0"/>
                                    </a:rPr>
                                  </m:ctrlPr>
                                </m:dPr>
                                <m:e>
                                  <m:r>
                                    <a:rPr lang="zh-CN" altLang="en-US" i="1">
                                      <a:latin typeface="Cambria Math" panose="02040503050406030204" pitchFamily="18" charset="0"/>
                                    </a:rPr>
                                    <m:t>𝑓</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d>
                            </m:e>
                            <m:sup>
                              <m:r>
                                <a:rPr lang="zh-CN" altLang="en-US">
                                  <a:latin typeface="Cambria Math" panose="02040503050406030204" pitchFamily="18" charset="0"/>
                                </a:rPr>
                                <m:t>′</m:t>
                              </m:r>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𝑓</m:t>
                              </m:r>
                            </m:e>
                            <m:sup>
                              <m:r>
                                <a:rPr lang="zh-CN" altLang="en-US">
                                  <a:latin typeface="Cambria Math" panose="02040503050406030204" pitchFamily="18" charset="0"/>
                                </a:rPr>
                                <m:t>′</m:t>
                              </m:r>
                            </m:sup>
                          </m:sSup>
                          <m:d>
                            <m:dPr>
                              <m:ctrlPr>
                                <a:rPr lang="zh-CN" altLang="en-US" i="1">
                                  <a:latin typeface="Cambria Math" panose="02040503050406030204" pitchFamily="18" charset="0"/>
                                </a:rPr>
                              </m:ctrlPr>
                            </m:dPr>
                            <m:e>
                              <m:r>
                                <a:rPr lang="zh-CN" altLang="en-US" i="1">
                                  <a:latin typeface="Cambria Math" panose="02040503050406030204" pitchFamily="18" charset="0"/>
                                </a:rPr>
                                <m:t>𝑢</m:t>
                              </m:r>
                            </m:e>
                          </m:d>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𝑢</m:t>
                              </m:r>
                            </m:e>
                            <m:sup>
                              <m:r>
                                <a:rPr lang="zh-CN" altLang="en-US">
                                  <a:latin typeface="Cambria Math" panose="02040503050406030204" pitchFamily="18" charset="0"/>
                                </a:rPr>
                                <m:t>′</m:t>
                              </m:r>
                            </m:sup>
                          </m:sSup>
                          <m:r>
                            <a:rPr lang="zh-CN" altLang="en-US">
                              <a:latin typeface="Cambria Math" panose="02040503050406030204" pitchFamily="18" charset="0"/>
                            </a:rPr>
                            <m:t>(</m:t>
                          </m:r>
                          <m:r>
                            <a:rPr lang="zh-CN" altLang="en-US" i="1">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3357929" y="2070352"/>
                    <a:ext cx="2573525" cy="440313"/>
                  </a:xfrm>
                  <a:prstGeom prst="rect">
                    <a:avLst/>
                  </a:prstGeom>
                  <a:blipFill rotWithShape="0">
                    <a:blip r:embed="rId5"/>
                    <a:stretch>
                      <a:fillRect b="-9722"/>
                    </a:stretch>
                  </a:blipFill>
                </p:spPr>
                <p:txBody>
                  <a:bodyPr/>
                  <a:lstStyle/>
                  <a:p>
                    <a:r>
                      <a:rPr lang="zh-CN" altLang="en-US">
                        <a:noFill/>
                      </a:rPr>
                      <a:t> </a:t>
                    </a:r>
                  </a:p>
                </p:txBody>
              </p:sp>
            </mc:Fallback>
          </mc:AlternateContent>
        </p:grpSp>
      </p:grpSp>
      <p:grpSp>
        <p:nvGrpSpPr>
          <p:cNvPr id="27" name="组合 26"/>
          <p:cNvGrpSpPr/>
          <p:nvPr/>
        </p:nvGrpSpPr>
        <p:grpSpPr>
          <a:xfrm>
            <a:off x="569845" y="3422383"/>
            <a:ext cx="6165088" cy="1601991"/>
            <a:chOff x="838200" y="2605959"/>
            <a:chExt cx="6165088" cy="1601991"/>
          </a:xfrm>
        </p:grpSpPr>
        <p:sp>
          <p:nvSpPr>
            <p:cNvPr id="19" name="文本框 18"/>
            <p:cNvSpPr txBox="1"/>
            <p:nvPr/>
          </p:nvSpPr>
          <p:spPr>
            <a:xfrm>
              <a:off x="838200" y="2605959"/>
              <a:ext cx="2723823" cy="369332"/>
            </a:xfrm>
            <a:prstGeom prst="rect">
              <a:avLst/>
            </a:prstGeom>
            <a:noFill/>
          </p:spPr>
          <p:txBody>
            <a:bodyPr wrap="none" rtlCol="0">
              <a:spAutoFit/>
            </a:bodyPr>
            <a:lstStyle/>
            <a:p>
              <a:r>
                <a:rPr lang="zh-CN" altLang="en-US" b="1" dirty="0" smtClean="0"/>
                <a:t>多元复合函数求导法则：</a:t>
              </a:r>
              <a:endParaRPr lang="zh-CN" altLang="en-US" b="1" dirty="0"/>
            </a:p>
          </p:txBody>
        </p:sp>
        <mc:AlternateContent xmlns:mc="http://schemas.openxmlformats.org/markup-compatibility/2006" xmlns:a14="http://schemas.microsoft.com/office/drawing/2010/main">
          <mc:Choice Requires="a14">
            <p:sp>
              <p:nvSpPr>
                <p:cNvPr id="20" name="矩形 19"/>
                <p:cNvSpPr/>
                <p:nvPr/>
              </p:nvSpPr>
              <p:spPr>
                <a:xfrm>
                  <a:off x="838200" y="3038769"/>
                  <a:ext cx="26284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𝑢</m:t>
                            </m:r>
                            <m:r>
                              <a:rPr lang="zh-CN" altLang="en-US" i="0">
                                <a:latin typeface="Cambria Math" panose="02040503050406030204" pitchFamily="18" charset="0"/>
                              </a:rPr>
                              <m:t>=</m:t>
                            </m:r>
                            <m:r>
                              <a:rPr lang="zh-CN" altLang="en-US" i="1">
                                <a:latin typeface="Cambria Math" panose="02040503050406030204" pitchFamily="18" charset="0"/>
                              </a:rPr>
                              <m:t>𝑓</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𝑔</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838200" y="3038769"/>
                  <a:ext cx="2628412" cy="369332"/>
                </a:xfrm>
                <a:prstGeom prst="rect">
                  <a:avLst/>
                </a:prstGeom>
                <a:blipFill rotWithShape="0">
                  <a:blip r:embed="rId6"/>
                  <a:stretch>
                    <a:fillRect t="-119672" r="-18750" b="-1836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357929" y="3038769"/>
                  <a:ext cx="13365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𝑧</m:t>
                            </m:r>
                            <m:r>
                              <a:rPr lang="zh-CN" altLang="en-US" i="0">
                                <a:latin typeface="Cambria Math" panose="02040503050406030204" pitchFamily="18" charset="0"/>
                              </a:rPr>
                              <m:t>=</m:t>
                            </m:r>
                            <m:r>
                              <a:rPr lang="zh-CN" altLang="en-US" i="1">
                                <a:latin typeface="Cambria Math" panose="02040503050406030204" pitchFamily="18" charset="0"/>
                              </a:rPr>
                              <m:t>h</m:t>
                            </m:r>
                            <m:r>
                              <a:rPr lang="zh-CN" altLang="en-US" i="0">
                                <a:latin typeface="Cambria Math" panose="02040503050406030204" pitchFamily="18" charset="0"/>
                              </a:rPr>
                              <m:t>(</m:t>
                            </m:r>
                            <m:r>
                              <a:rPr lang="zh-CN" altLang="en-US" i="1">
                                <a:latin typeface="Cambria Math" panose="02040503050406030204" pitchFamily="18" charset="0"/>
                              </a:rPr>
                              <m:t>𝑢</m:t>
                            </m:r>
                            <m:r>
                              <a:rPr lang="zh-CN" altLang="en-US" i="0">
                                <a:latin typeface="Cambria Math" panose="02040503050406030204" pitchFamily="18" charset="0"/>
                              </a:rPr>
                              <m:t>,</m:t>
                            </m:r>
                            <m:r>
                              <a:rPr lang="zh-CN" altLang="en-US" i="1">
                                <a:latin typeface="Cambria Math" panose="02040503050406030204" pitchFamily="18" charset="0"/>
                              </a:rPr>
                              <m:t>𝑣</m:t>
                            </m:r>
                          </m:e>
                        </m:d>
                      </m:oMath>
                    </m:oMathPara>
                  </a14:m>
                  <a:endParaRPr lang="zh-CN"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3357929" y="3038769"/>
                  <a:ext cx="1336520" cy="369332"/>
                </a:xfrm>
                <a:prstGeom prst="rect">
                  <a:avLst/>
                </a:prstGeom>
                <a:blipFill rotWithShape="0">
                  <a:blip r:embed="rId7"/>
                  <a:stretch>
                    <a:fillRect t="-119672" r="-37900" b="-1836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572687" y="3038769"/>
                  <a:ext cx="24306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𝑧</m:t>
                            </m:r>
                            <m:r>
                              <a:rPr lang="zh-CN" altLang="en-US" i="0">
                                <a:latin typeface="Cambria Math" panose="02040503050406030204" pitchFamily="18" charset="0"/>
                              </a:rPr>
                              <m:t>=</m:t>
                            </m:r>
                            <m:r>
                              <a:rPr lang="zh-CN" altLang="en-US" i="1">
                                <a:latin typeface="Cambria Math" panose="02040503050406030204" pitchFamily="18" charset="0"/>
                              </a:rPr>
                              <m:t>h</m:t>
                            </m:r>
                            <m:r>
                              <a:rPr lang="zh-CN" altLang="en-US" i="0">
                                <a:latin typeface="Cambria Math" panose="02040503050406030204" pitchFamily="18" charset="0"/>
                              </a:rPr>
                              <m:t>(</m:t>
                            </m:r>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m:t>
                            </m:r>
                            <m:r>
                              <a:rPr lang="zh-CN" altLang="en-US" i="1">
                                <a:latin typeface="Cambria Math" panose="02040503050406030204" pitchFamily="18" charset="0"/>
                              </a:rPr>
                              <m:t>𝑔</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m:t>
                            </m:r>
                          </m:e>
                        </m:d>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4572687" y="3038769"/>
                  <a:ext cx="2430601" cy="369332"/>
                </a:xfrm>
                <a:prstGeom prst="rect">
                  <a:avLst/>
                </a:prstGeom>
                <a:blipFill rotWithShape="0">
                  <a:blip r:embed="rId8"/>
                  <a:stretch>
                    <a:fillRect t="-119672" r="-20551" b="-1836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838200" y="3540331"/>
                  <a:ext cx="2204001" cy="6676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a:latin typeface="Cambria Math" panose="02040503050406030204" pitchFamily="18" charset="0"/>
                              </a:rPr>
                              <m:t>𝜕</m:t>
                            </m:r>
                            <m:r>
                              <a:rPr lang="zh-CN" altLang="en-US" i="1">
                                <a:latin typeface="Cambria Math" panose="02040503050406030204" pitchFamily="18" charset="0"/>
                              </a:rPr>
                              <m:t>𝑧</m:t>
                            </m:r>
                          </m:num>
                          <m:den>
                            <m:r>
                              <a:rPr lang="zh-CN" altLang="en-US" i="0">
                                <a:latin typeface="Cambria Math" panose="02040503050406030204" pitchFamily="18" charset="0"/>
                              </a:rPr>
                              <m:t>𝜕</m:t>
                            </m:r>
                            <m:r>
                              <a:rPr lang="zh-CN" altLang="en-US" i="1">
                                <a:latin typeface="Cambria Math" panose="02040503050406030204" pitchFamily="18" charset="0"/>
                              </a:rPr>
                              <m:t>𝑥</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𝑧</m:t>
                            </m:r>
                          </m:num>
                          <m:den>
                            <m:r>
                              <a:rPr lang="zh-CN" altLang="en-US" i="0">
                                <a:latin typeface="Cambria Math" panose="02040503050406030204" pitchFamily="18" charset="0"/>
                              </a:rPr>
                              <m:t>𝜕</m:t>
                            </m:r>
                            <m:r>
                              <a:rPr lang="zh-CN" altLang="en-US" i="1">
                                <a:latin typeface="Cambria Math" panose="02040503050406030204" pitchFamily="18" charset="0"/>
                              </a:rPr>
                              <m:t>𝑓</m:t>
                            </m:r>
                          </m:den>
                        </m:f>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𝑓</m:t>
                            </m:r>
                          </m:num>
                          <m:den>
                            <m:r>
                              <a:rPr lang="zh-CN" altLang="en-US" i="0">
                                <a:latin typeface="Cambria Math" panose="02040503050406030204" pitchFamily="18" charset="0"/>
                              </a:rPr>
                              <m:t>𝜕</m:t>
                            </m:r>
                            <m:r>
                              <a:rPr lang="zh-CN" altLang="en-US" i="1">
                                <a:latin typeface="Cambria Math" panose="02040503050406030204" pitchFamily="18" charset="0"/>
                              </a:rPr>
                              <m:t>𝑥</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𝑧</m:t>
                            </m:r>
                          </m:num>
                          <m:den>
                            <m:r>
                              <a:rPr lang="zh-CN" altLang="en-US" i="0">
                                <a:latin typeface="Cambria Math" panose="02040503050406030204" pitchFamily="18" charset="0"/>
                              </a:rPr>
                              <m:t>𝜕</m:t>
                            </m:r>
                            <m:r>
                              <a:rPr lang="zh-CN" altLang="en-US" i="1">
                                <a:latin typeface="Cambria Math" panose="02040503050406030204" pitchFamily="18" charset="0"/>
                              </a:rPr>
                              <m:t>𝑔</m:t>
                            </m:r>
                          </m:den>
                        </m:f>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𝑔</m:t>
                            </m:r>
                          </m:num>
                          <m:den>
                            <m:r>
                              <a:rPr lang="zh-CN" altLang="en-US" i="0">
                                <a:latin typeface="Cambria Math" panose="02040503050406030204" pitchFamily="18" charset="0"/>
                              </a:rPr>
                              <m:t>𝜕</m:t>
                            </m:r>
                            <m:r>
                              <a:rPr lang="zh-CN" altLang="en-US" i="1">
                                <a:latin typeface="Cambria Math" panose="02040503050406030204" pitchFamily="18" charset="0"/>
                              </a:rPr>
                              <m:t>𝑥</m:t>
                            </m:r>
                          </m:den>
                        </m:f>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838200" y="3540331"/>
                  <a:ext cx="2204001" cy="667619"/>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3233531" y="3540330"/>
                  <a:ext cx="2204001" cy="6676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smtClean="0">
                                <a:latin typeface="Cambria Math" panose="02040503050406030204" pitchFamily="18" charset="0"/>
                              </a:rPr>
                            </m:ctrlPr>
                          </m:fPr>
                          <m:num>
                            <m:r>
                              <a:rPr lang="zh-CN" altLang="en-US">
                                <a:latin typeface="Cambria Math" panose="02040503050406030204" pitchFamily="18" charset="0"/>
                              </a:rPr>
                              <m:t>𝜕</m:t>
                            </m:r>
                            <m:r>
                              <a:rPr lang="zh-CN" altLang="en-US" i="1">
                                <a:latin typeface="Cambria Math" panose="02040503050406030204" pitchFamily="18" charset="0"/>
                              </a:rPr>
                              <m:t>𝑧</m:t>
                            </m:r>
                          </m:num>
                          <m:den>
                            <m:r>
                              <a:rPr lang="zh-CN" altLang="en-US" i="0">
                                <a:latin typeface="Cambria Math" panose="02040503050406030204" pitchFamily="18" charset="0"/>
                              </a:rPr>
                              <m:t>𝜕</m:t>
                            </m:r>
                            <m:r>
                              <a:rPr lang="en-US" altLang="zh-CN" b="0" i="1" smtClean="0">
                                <a:latin typeface="Cambria Math" panose="02040503050406030204" pitchFamily="18" charset="0"/>
                              </a:rPr>
                              <m:t>𝑦</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𝑧</m:t>
                            </m:r>
                          </m:num>
                          <m:den>
                            <m:r>
                              <a:rPr lang="zh-CN" altLang="en-US" i="0">
                                <a:latin typeface="Cambria Math" panose="02040503050406030204" pitchFamily="18" charset="0"/>
                              </a:rPr>
                              <m:t>𝜕</m:t>
                            </m:r>
                            <m:r>
                              <a:rPr lang="zh-CN" altLang="en-US" i="1">
                                <a:latin typeface="Cambria Math" panose="02040503050406030204" pitchFamily="18" charset="0"/>
                              </a:rPr>
                              <m:t>𝑓</m:t>
                            </m:r>
                          </m:den>
                        </m:f>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𝑓</m:t>
                            </m:r>
                          </m:num>
                          <m:den>
                            <m:r>
                              <a:rPr lang="zh-CN" altLang="en-US" i="0">
                                <a:latin typeface="Cambria Math" panose="02040503050406030204" pitchFamily="18" charset="0"/>
                              </a:rPr>
                              <m:t>𝜕</m:t>
                            </m:r>
                            <m:r>
                              <a:rPr lang="en-US" altLang="zh-CN" b="0" i="1" smtClean="0">
                                <a:latin typeface="Cambria Math" panose="02040503050406030204" pitchFamily="18" charset="0"/>
                              </a:rPr>
                              <m:t>𝑦</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𝑧</m:t>
                            </m:r>
                          </m:num>
                          <m:den>
                            <m:r>
                              <a:rPr lang="zh-CN" altLang="en-US" i="0">
                                <a:latin typeface="Cambria Math" panose="02040503050406030204" pitchFamily="18" charset="0"/>
                              </a:rPr>
                              <m:t>𝜕</m:t>
                            </m:r>
                            <m:r>
                              <a:rPr lang="zh-CN" altLang="en-US" i="1">
                                <a:latin typeface="Cambria Math" panose="02040503050406030204" pitchFamily="18" charset="0"/>
                              </a:rPr>
                              <m:t>𝑔</m:t>
                            </m:r>
                          </m:den>
                        </m:f>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𝑔</m:t>
                            </m:r>
                          </m:num>
                          <m:den>
                            <m:r>
                              <a:rPr lang="zh-CN" altLang="en-US" i="0">
                                <a:latin typeface="Cambria Math" panose="02040503050406030204" pitchFamily="18" charset="0"/>
                              </a:rPr>
                              <m:t>𝜕</m:t>
                            </m:r>
                            <m:r>
                              <a:rPr lang="en-US" altLang="zh-CN" b="0" i="1" smtClean="0">
                                <a:latin typeface="Cambria Math" panose="02040503050406030204" pitchFamily="18" charset="0"/>
                              </a:rPr>
                              <m:t>𝑦</m:t>
                            </m:r>
                          </m:den>
                        </m:f>
                      </m:oMath>
                    </m:oMathPara>
                  </a14:m>
                  <a:endParaRPr lang="zh-CN" altLang="en-US" dirty="0"/>
                </a:p>
              </p:txBody>
            </p:sp>
          </mc:Choice>
          <mc:Fallback xmlns="">
            <p:sp>
              <p:nvSpPr>
                <p:cNvPr id="32" name="矩形 31"/>
                <p:cNvSpPr>
                  <a:spLocks noRot="1" noChangeAspect="1" noMove="1" noResize="1" noEditPoints="1" noAdjustHandles="1" noChangeArrowheads="1" noChangeShapeType="1" noTextEdit="1"/>
                </p:cNvSpPr>
                <p:nvPr/>
              </p:nvSpPr>
              <p:spPr>
                <a:xfrm>
                  <a:off x="3233531" y="3540330"/>
                  <a:ext cx="2204001" cy="667619"/>
                </a:xfrm>
                <a:prstGeom prst="rect">
                  <a:avLst/>
                </a:prstGeom>
                <a:blipFill rotWithShape="0">
                  <a:blip r:embed="rId10"/>
                  <a:stretch>
                    <a:fillRect/>
                  </a:stretch>
                </a:blipFill>
              </p:spPr>
              <p:txBody>
                <a:bodyPr/>
                <a:lstStyle/>
                <a:p>
                  <a:r>
                    <a:rPr lang="zh-CN" altLang="en-US">
                      <a:noFill/>
                    </a:rPr>
                    <a:t> </a:t>
                  </a:r>
                </a:p>
              </p:txBody>
            </p:sp>
          </mc:Fallback>
        </mc:AlternateContent>
      </p:grpSp>
      <p:grpSp>
        <p:nvGrpSpPr>
          <p:cNvPr id="28" name="组合 27"/>
          <p:cNvGrpSpPr/>
          <p:nvPr/>
        </p:nvGrpSpPr>
        <p:grpSpPr>
          <a:xfrm>
            <a:off x="7457413" y="833850"/>
            <a:ext cx="3896387" cy="2392972"/>
            <a:chOff x="984312" y="4397076"/>
            <a:chExt cx="3896387" cy="2392972"/>
          </a:xfrm>
        </p:grpSpPr>
        <p:pic>
          <p:nvPicPr>
            <p:cNvPr id="24" name="图片 23"/>
            <p:cNvPicPr>
              <a:picLocks noChangeAspect="1"/>
            </p:cNvPicPr>
            <p:nvPr/>
          </p:nvPicPr>
          <p:blipFill rotWithShape="1">
            <a:blip r:embed="rId11"/>
            <a:srcRect l="2652" t="7639" r="20108"/>
            <a:stretch/>
          </p:blipFill>
          <p:spPr>
            <a:xfrm>
              <a:off x="1126435" y="4397076"/>
              <a:ext cx="3754264" cy="2023640"/>
            </a:xfrm>
            <a:prstGeom prst="rect">
              <a:avLst/>
            </a:prstGeom>
          </p:spPr>
        </p:pic>
        <mc:AlternateContent xmlns:mc="http://schemas.openxmlformats.org/markup-compatibility/2006" xmlns:a14="http://schemas.microsoft.com/office/drawing/2010/main">
          <mc:Choice Requires="a14">
            <p:sp>
              <p:nvSpPr>
                <p:cNvPr id="25" name="矩形 24"/>
                <p:cNvSpPr/>
                <p:nvPr/>
              </p:nvSpPr>
              <p:spPr>
                <a:xfrm>
                  <a:off x="984312" y="6420716"/>
                  <a:ext cx="3896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𝑧</m:t>
                        </m:r>
                        <m:r>
                          <a:rPr lang="zh-CN" altLang="en-US" i="0">
                            <a:latin typeface="Cambria Math" panose="02040503050406030204" pitchFamily="18" charset="0"/>
                          </a:rPr>
                          <m:t>=</m:t>
                        </m:r>
                        <m:r>
                          <a:rPr lang="zh-CN" altLang="en-US" i="1">
                            <a:latin typeface="Cambria Math" panose="02040503050406030204" pitchFamily="18" charset="0"/>
                          </a:rPr>
                          <m:t>𝑢</m:t>
                        </m:r>
                        <m:r>
                          <a:rPr lang="zh-CN" altLang="en-US" i="0">
                            <a:latin typeface="Cambria Math" panose="02040503050406030204" pitchFamily="18" charset="0"/>
                          </a:rPr>
                          <m:t>∗</m:t>
                        </m:r>
                        <m:r>
                          <a:rPr lang="zh-CN" altLang="en-US" i="1">
                            <a:latin typeface="Cambria Math" panose="02040503050406030204" pitchFamily="18" charset="0"/>
                          </a:rPr>
                          <m:t>𝑣</m:t>
                        </m:r>
                        <m:r>
                          <a:rPr lang="zh-CN" altLang="en-US" i="0">
                            <a:latin typeface="Cambria Math" panose="02040503050406030204" pitchFamily="18" charset="0"/>
                          </a:rPr>
                          <m:t>   </m:t>
                        </m:r>
                        <m:r>
                          <a:rPr lang="zh-CN" altLang="en-US" i="0">
                            <a:latin typeface="Cambria Math" panose="02040503050406030204" pitchFamily="18" charset="0"/>
                          </a:rPr>
                          <m:t>其中</m:t>
                        </m:r>
                        <m:r>
                          <a:rPr lang="zh-CN" altLang="en-US" i="0">
                            <a:latin typeface="Cambria Math" panose="02040503050406030204" pitchFamily="18" charset="0"/>
                          </a:rPr>
                          <m:t> </m:t>
                        </m:r>
                        <m:r>
                          <a:rPr lang="zh-CN" altLang="en-US" i="1">
                            <a:latin typeface="Cambria Math" panose="02040503050406030204" pitchFamily="18" charset="0"/>
                          </a:rPr>
                          <m:t>𝑢</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 </m:t>
                        </m:r>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+1 </m:t>
                        </m:r>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984312" y="6420716"/>
                  <a:ext cx="3896387" cy="369332"/>
                </a:xfrm>
                <a:prstGeom prst="rect">
                  <a:avLst/>
                </a:prstGeom>
                <a:blipFill rotWithShape="0">
                  <a:blip r:embed="rId12"/>
                  <a:stretch>
                    <a:fillRect b="-9836"/>
                  </a:stretch>
                </a:blipFill>
              </p:spPr>
              <p:txBody>
                <a:bodyPr/>
                <a:lstStyle/>
                <a:p>
                  <a:r>
                    <a:rPr lang="zh-CN" altLang="en-US">
                      <a:noFill/>
                    </a:rPr>
                    <a:t> </a:t>
                  </a:r>
                </a:p>
              </p:txBody>
            </p:sp>
          </mc:Fallback>
        </mc:AlternateContent>
      </p:grpSp>
      <p:pic>
        <p:nvPicPr>
          <p:cNvPr id="64" name="Picture 10" descr="http://km.oa.com/files/photos/pictures/201408/1407200740_79.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9536" y="4228477"/>
            <a:ext cx="4166800" cy="22827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矩形 2"/>
              <p:cNvSpPr/>
              <p:nvPr/>
            </p:nvSpPr>
            <p:spPr>
              <a:xfrm>
                <a:off x="7599536" y="3326215"/>
                <a:ext cx="136069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a:latin typeface="Cambria Math" panose="02040503050406030204" pitchFamily="18" charset="0"/>
                            </a:rPr>
                            <m:t>𝜕</m:t>
                          </m:r>
                          <m:r>
                            <a:rPr lang="zh-CN" altLang="en-US" i="1">
                              <a:latin typeface="Cambria Math" panose="02040503050406030204" pitchFamily="18" charset="0"/>
                            </a:rPr>
                            <m:t>𝑧</m:t>
                          </m:r>
                        </m:num>
                        <m:den>
                          <m:r>
                            <a:rPr lang="zh-CN" altLang="en-US" i="0">
                              <a:latin typeface="Cambria Math" panose="02040503050406030204" pitchFamily="18" charset="0"/>
                            </a:rPr>
                            <m:t>𝜕</m:t>
                          </m:r>
                          <m:r>
                            <a:rPr lang="zh-CN" altLang="en-US" i="1">
                              <a:latin typeface="Cambria Math" panose="02040503050406030204" pitchFamily="18" charset="0"/>
                            </a:rPr>
                            <m:t>𝑥</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𝑧</m:t>
                          </m:r>
                        </m:num>
                        <m:den>
                          <m:r>
                            <a:rPr lang="zh-CN" altLang="en-US" i="0">
                              <a:latin typeface="Cambria Math" panose="02040503050406030204" pitchFamily="18" charset="0"/>
                            </a:rPr>
                            <m:t>𝜕</m:t>
                          </m:r>
                          <m:r>
                            <a:rPr lang="zh-CN" altLang="en-US" i="1">
                              <a:latin typeface="Cambria Math" panose="02040503050406030204" pitchFamily="18" charset="0"/>
                            </a:rPr>
                            <m:t>𝑢</m:t>
                          </m:r>
                        </m:den>
                      </m:f>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𝑢</m:t>
                          </m:r>
                        </m:num>
                        <m:den>
                          <m:r>
                            <a:rPr lang="zh-CN" altLang="en-US" i="0">
                              <a:latin typeface="Cambria Math" panose="02040503050406030204" pitchFamily="18" charset="0"/>
                            </a:rPr>
                            <m:t>𝜕</m:t>
                          </m:r>
                          <m:r>
                            <a:rPr lang="zh-CN" altLang="en-US" i="1">
                              <a:latin typeface="Cambria Math" panose="02040503050406030204" pitchFamily="18" charset="0"/>
                            </a:rPr>
                            <m:t>𝑥</m:t>
                          </m:r>
                        </m:den>
                      </m:f>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7599536" y="3326215"/>
                <a:ext cx="1360694" cy="619016"/>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9332494" y="3326215"/>
                <a:ext cx="2193934" cy="666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a:latin typeface="Cambria Math" panose="02040503050406030204" pitchFamily="18" charset="0"/>
                            </a:rPr>
                            <m:t>𝜕</m:t>
                          </m:r>
                          <m:r>
                            <a:rPr lang="zh-CN" altLang="en-US" i="1">
                              <a:latin typeface="Cambria Math" panose="02040503050406030204" pitchFamily="18" charset="0"/>
                            </a:rPr>
                            <m:t>𝑧</m:t>
                          </m:r>
                        </m:num>
                        <m:den>
                          <m:r>
                            <a:rPr lang="zh-CN" altLang="en-US" i="0">
                              <a:latin typeface="Cambria Math" panose="02040503050406030204" pitchFamily="18" charset="0"/>
                            </a:rPr>
                            <m:t>𝜕</m:t>
                          </m:r>
                          <m:r>
                            <a:rPr lang="zh-CN" altLang="en-US" i="1">
                              <a:latin typeface="Cambria Math" panose="02040503050406030204" pitchFamily="18" charset="0"/>
                            </a:rPr>
                            <m:t>𝑦</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𝑧</m:t>
                          </m:r>
                        </m:num>
                        <m:den>
                          <m:r>
                            <a:rPr lang="zh-CN" altLang="en-US" i="0">
                              <a:latin typeface="Cambria Math" panose="02040503050406030204" pitchFamily="18" charset="0"/>
                            </a:rPr>
                            <m:t>𝜕</m:t>
                          </m:r>
                          <m:r>
                            <a:rPr lang="zh-CN" altLang="en-US" i="1">
                              <a:latin typeface="Cambria Math" panose="02040503050406030204" pitchFamily="18" charset="0"/>
                            </a:rPr>
                            <m:t>𝑢</m:t>
                          </m:r>
                        </m:den>
                      </m:f>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𝑢</m:t>
                          </m:r>
                        </m:num>
                        <m:den>
                          <m:r>
                            <a:rPr lang="zh-CN" altLang="en-US" i="0">
                              <a:latin typeface="Cambria Math" panose="02040503050406030204" pitchFamily="18" charset="0"/>
                            </a:rPr>
                            <m:t>𝜕</m:t>
                          </m:r>
                          <m:r>
                            <a:rPr lang="zh-CN" altLang="en-US" i="1">
                              <a:latin typeface="Cambria Math" panose="02040503050406030204" pitchFamily="18" charset="0"/>
                            </a:rPr>
                            <m:t>𝑦</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𝑧</m:t>
                          </m:r>
                        </m:num>
                        <m:den>
                          <m:r>
                            <a:rPr lang="zh-CN" altLang="en-US" i="0">
                              <a:latin typeface="Cambria Math" panose="02040503050406030204" pitchFamily="18" charset="0"/>
                            </a:rPr>
                            <m:t>𝜕</m:t>
                          </m:r>
                          <m:r>
                            <a:rPr lang="zh-CN" altLang="en-US" i="1">
                              <a:latin typeface="Cambria Math" panose="02040503050406030204" pitchFamily="18" charset="0"/>
                            </a:rPr>
                            <m:t>𝑣</m:t>
                          </m:r>
                        </m:den>
                      </m:f>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𝑣</m:t>
                          </m:r>
                        </m:num>
                        <m:den>
                          <m:r>
                            <a:rPr lang="zh-CN" altLang="en-US" i="0">
                              <a:latin typeface="Cambria Math" panose="02040503050406030204" pitchFamily="18" charset="0"/>
                            </a:rPr>
                            <m:t>𝜕</m:t>
                          </m:r>
                          <m:r>
                            <a:rPr lang="zh-CN" altLang="en-US" i="1">
                              <a:latin typeface="Cambria Math" panose="02040503050406030204" pitchFamily="18" charset="0"/>
                            </a:rPr>
                            <m:t>𝑦</m:t>
                          </m:r>
                        </m:den>
                      </m:f>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9332494" y="3326215"/>
                <a:ext cx="2193934" cy="666336"/>
              </a:xfrm>
              <a:prstGeom prst="rect">
                <a:avLst/>
              </a:prstGeom>
              <a:blipFill rotWithShape="0">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218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神经网络训练 </a:t>
            </a:r>
            <a:r>
              <a:rPr lang="en-US" altLang="zh-CN" dirty="0"/>
              <a:t>– BP</a:t>
            </a:r>
            <a:r>
              <a:rPr lang="zh-CN" altLang="en-US" dirty="0"/>
              <a:t>算法</a:t>
            </a:r>
          </a:p>
        </p:txBody>
      </p:sp>
      <p:grpSp>
        <p:nvGrpSpPr>
          <p:cNvPr id="4" name="组合 3"/>
          <p:cNvGrpSpPr/>
          <p:nvPr/>
        </p:nvGrpSpPr>
        <p:grpSpPr>
          <a:xfrm>
            <a:off x="838200" y="1469306"/>
            <a:ext cx="5146922" cy="369332"/>
            <a:chOff x="6736133" y="1573427"/>
            <a:chExt cx="5146922" cy="369332"/>
          </a:xfrm>
        </p:grpSpPr>
        <mc:AlternateContent xmlns:mc="http://schemas.openxmlformats.org/markup-compatibility/2006" xmlns:a14="http://schemas.microsoft.com/office/drawing/2010/main">
          <mc:Choice Requires="a14">
            <p:sp>
              <p:nvSpPr>
                <p:cNvPr id="5" name="矩形 4"/>
                <p:cNvSpPr/>
                <p:nvPr/>
              </p:nvSpPr>
              <p:spPr>
                <a:xfrm>
                  <a:off x="6736133" y="1573427"/>
                  <a:ext cx="20592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𝑋</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𝑛</m:t>
                                </m:r>
                              </m:sub>
                            </m:sSub>
                          </m:e>
                        </m:d>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6736133" y="1573427"/>
                  <a:ext cx="2059282" cy="369332"/>
                </a:xfrm>
                <a:prstGeom prst="rect">
                  <a:avLst/>
                </a:prstGeom>
                <a:blipFill rotWithShape="0">
                  <a:blip r:embed="rId3"/>
                  <a:stretch>
                    <a:fillRect t="-126230" r="-25519" b="-1885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8795415" y="1573427"/>
                  <a:ext cx="3087640" cy="369332"/>
                </a:xfrm>
                <a:prstGeom prst="rect">
                  <a:avLst/>
                </a:prstGeom>
              </p:spPr>
              <p:txBody>
                <a:bodyPr wrap="none">
                  <a:spAutoFit/>
                </a:bodyPr>
                <a:lstStyle/>
                <a:p>
                  <a14:m>
                    <m:oMath xmlns:m="http://schemas.openxmlformats.org/officeDocument/2006/math">
                      <m:r>
                        <m:rPr>
                          <m:sty m:val="p"/>
                        </m:rPr>
                        <a:rPr lang="zh-CN" altLang="en-US" smtClean="0">
                          <a:latin typeface="Cambria Math" panose="02040503050406030204" pitchFamily="18" charset="0"/>
                        </a:rPr>
                        <m:t>a</m:t>
                      </m:r>
                      <m:r>
                        <a:rPr lang="zh-CN" altLang="en-US">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a:latin typeface="Cambria Math" panose="02040503050406030204" pitchFamily="18" charset="0"/>
                            </a:rPr>
                            <m:t>1</m:t>
                          </m:r>
                        </m:sub>
                        <m:sup>
                          <m:r>
                            <a:rPr lang="zh-CN" altLang="en-US" i="1">
                              <a:latin typeface="Cambria Math" panose="02040503050406030204" pitchFamily="18" charset="0"/>
                            </a:rPr>
                            <m:t>𝑛</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𝑖</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e>
                      </m:nary>
                      <m:r>
                        <a:rPr lang="zh-CN" altLang="en-US">
                          <a:latin typeface="Cambria Math" panose="02040503050406030204" pitchFamily="18" charset="0"/>
                        </a:rPr>
                        <m:t> </m:t>
                      </m:r>
                      <m:r>
                        <a:rPr lang="en-US" altLang="zh-CN" b="0" i="1" smtClean="0">
                          <a:latin typeface="Cambria Math" panose="02040503050406030204" pitchFamily="18" charset="0"/>
                        </a:rPr>
                        <m:t>          </m:t>
                      </m:r>
                      <m:r>
                        <a:rPr lang="zh-CN" altLang="en-US" i="1">
                          <a:latin typeface="Cambria Math" panose="02040503050406030204" pitchFamily="18" charset="0"/>
                        </a:rPr>
                        <m:t>𝑦</m:t>
                      </m:r>
                      <m:r>
                        <a:rPr lang="zh-CN" altLang="en-US">
                          <a:latin typeface="Cambria Math" panose="02040503050406030204" pitchFamily="18" charset="0"/>
                        </a:rPr>
                        <m:t>=</m:t>
                      </m:r>
                      <m:r>
                        <a:rPr lang="zh-CN" altLang="en-US" i="1">
                          <a:latin typeface="Cambria Math" panose="02040503050406030204" pitchFamily="18" charset="0"/>
                        </a:rPr>
                        <m:t>𝑓</m:t>
                      </m:r>
                      <m:d>
                        <m:dPr>
                          <m:ctrlPr>
                            <a:rPr lang="zh-CN" altLang="en-US" i="1">
                              <a:latin typeface="Cambria Math" panose="02040503050406030204" pitchFamily="18" charset="0"/>
                            </a:rPr>
                          </m:ctrlPr>
                        </m:dPr>
                        <m:e>
                          <m:r>
                            <m:rPr>
                              <m:sty m:val="p"/>
                            </m:rPr>
                            <a:rPr lang="zh-CN" altLang="en-US">
                              <a:latin typeface="Cambria Math" panose="02040503050406030204" pitchFamily="18" charset="0"/>
                            </a:rPr>
                            <m:t>a</m:t>
                          </m:r>
                        </m:e>
                      </m:d>
                    </m:oMath>
                  </a14:m>
                  <a:r>
                    <a:rPr lang="zh-CN" altLang="en-US" dirty="0" smtClean="0"/>
                    <a:t> </a:t>
                  </a:r>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8795415" y="1573427"/>
                  <a:ext cx="3087640" cy="369332"/>
                </a:xfrm>
                <a:prstGeom prst="rect">
                  <a:avLst/>
                </a:prstGeom>
                <a:blipFill rotWithShape="0">
                  <a:blip r:embed="rId4"/>
                  <a:stretch>
                    <a:fillRect t="-119672" b="-18360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矩形 6"/>
              <p:cNvSpPr/>
              <p:nvPr/>
            </p:nvSpPr>
            <p:spPr>
              <a:xfrm>
                <a:off x="838200" y="1982345"/>
                <a:ext cx="22970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FF0000"/>
                          </a:solidFill>
                          <a:latin typeface="Cambria Math" panose="02040503050406030204" pitchFamily="18" charset="0"/>
                        </a:rPr>
                        <m:t>𝑊</m:t>
                      </m:r>
                      <m:r>
                        <a:rPr lang="zh-CN" altLang="en-US" i="0">
                          <a:solidFill>
                            <a:srgbClr val="FF0000"/>
                          </a:solidFill>
                          <a:latin typeface="Cambria Math" panose="02040503050406030204" pitchFamily="18" charset="0"/>
                        </a:rPr>
                        <m:t>→</m:t>
                      </m:r>
                      <m:d>
                        <m:dPr>
                          <m:begChr m:val="{"/>
                          <m:endChr m:val="}"/>
                          <m:ctrlPr>
                            <a:rPr lang="zh-CN" altLang="en-US" i="1">
                              <a:solidFill>
                                <a:srgbClr val="FF0000"/>
                              </a:solidFill>
                              <a:latin typeface="Cambria Math" panose="02040503050406030204" pitchFamily="18" charset="0"/>
                            </a:rPr>
                          </m:ctrlPr>
                        </m:d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𝑤</m:t>
                              </m:r>
                            </m:e>
                            <m:sub>
                              <m:r>
                                <a:rPr lang="zh-CN" altLang="en-US" i="0">
                                  <a:solidFill>
                                    <a:srgbClr val="FF0000"/>
                                  </a:solidFill>
                                  <a:latin typeface="Cambria Math" panose="02040503050406030204" pitchFamily="18" charset="0"/>
                                </a:rPr>
                                <m:t>1</m:t>
                              </m:r>
                            </m:sub>
                          </m:sSub>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𝑤</m:t>
                              </m:r>
                            </m:e>
                            <m:sub>
                              <m:r>
                                <a:rPr lang="zh-CN" altLang="en-US" i="0">
                                  <a:solidFill>
                                    <a:srgbClr val="FF0000"/>
                                  </a:solidFill>
                                  <a:latin typeface="Cambria Math" panose="02040503050406030204" pitchFamily="18" charset="0"/>
                                </a:rPr>
                                <m:t>2</m:t>
                              </m:r>
                            </m:sub>
                          </m:sSub>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𝑤</m:t>
                              </m:r>
                            </m:e>
                            <m:sub>
                              <m:r>
                                <a:rPr lang="zh-CN" altLang="en-US" i="1">
                                  <a:solidFill>
                                    <a:srgbClr val="FF0000"/>
                                  </a:solidFill>
                                  <a:latin typeface="Cambria Math" panose="02040503050406030204" pitchFamily="18" charset="0"/>
                                </a:rPr>
                                <m:t>𝑚</m:t>
                              </m:r>
                            </m:sub>
                          </m:sSub>
                        </m:e>
                      </m:d>
                    </m:oMath>
                  </m:oMathPara>
                </a14:m>
                <a:endParaRPr lang="zh-CN" altLang="en-US" dirty="0">
                  <a:solidFill>
                    <a:srgbClr val="FF0000"/>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838200" y="1982345"/>
                <a:ext cx="2297039"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135239" y="1961313"/>
                <a:ext cx="885627"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𝐸</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𝑗𝑖</m:t>
                              </m:r>
                            </m:sub>
                          </m:sSub>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3135239" y="1961313"/>
                <a:ext cx="885627" cy="411395"/>
              </a:xfrm>
              <a:prstGeom prst="rect">
                <a:avLst/>
              </a:prstGeom>
              <a:blipFill rotWithShape="0">
                <a:blip r:embed="rId6"/>
                <a:stretch>
                  <a:fillRect t="-153731" r="-71233" b="-2283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046886" y="1789594"/>
                <a:ext cx="2172005" cy="6971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𝑗𝑖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𝑗𝑖</m:t>
                          </m:r>
                        </m:sub>
                      </m:sSub>
                      <m:r>
                        <a:rPr lang="zh-CN" altLang="en-US" i="0">
                          <a:latin typeface="Cambria Math" panose="02040503050406030204" pitchFamily="18" charset="0"/>
                        </a:rPr>
                        <m:t>+</m:t>
                      </m:r>
                      <m:r>
                        <a:rPr lang="zh-CN" altLang="en-US" i="1">
                          <a:latin typeface="Cambria Math" panose="02040503050406030204" pitchFamily="18" charset="0"/>
                        </a:rPr>
                        <m:t>𝜇</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𝐸</m:t>
                          </m:r>
                        </m:num>
                        <m:den>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𝑗𝑖</m:t>
                              </m:r>
                            </m:sub>
                          </m:sSub>
                        </m:den>
                      </m:f>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4046886" y="1789594"/>
                <a:ext cx="2172005" cy="697179"/>
              </a:xfrm>
              <a:prstGeom prst="rect">
                <a:avLst/>
              </a:prstGeom>
              <a:blipFill rotWithShape="0">
                <a:blip r:embed="rId7"/>
                <a:stretch>
                  <a:fillRect/>
                </a:stretch>
              </a:blipFill>
            </p:spPr>
            <p:txBody>
              <a:bodyPr/>
              <a:lstStyle/>
              <a:p>
                <a:r>
                  <a:rPr lang="zh-CN" altLang="en-US">
                    <a:noFill/>
                  </a:rPr>
                  <a:t> </a:t>
                </a:r>
              </a:p>
            </p:txBody>
          </p:sp>
        </mc:Fallback>
      </mc:AlternateContent>
      <p:sp>
        <p:nvSpPr>
          <p:cNvPr id="11" name="矩形 10"/>
          <p:cNvSpPr/>
          <p:nvPr/>
        </p:nvSpPr>
        <p:spPr>
          <a:xfrm>
            <a:off x="1067318" y="2609448"/>
            <a:ext cx="3844773" cy="1478950"/>
          </a:xfrm>
          <a:prstGeom prst="rect">
            <a:avLst/>
          </a:prstGeom>
        </p:spPr>
      </p:sp>
      <p:grpSp>
        <p:nvGrpSpPr>
          <p:cNvPr id="39" name="组合 38"/>
          <p:cNvGrpSpPr/>
          <p:nvPr/>
        </p:nvGrpSpPr>
        <p:grpSpPr>
          <a:xfrm>
            <a:off x="1100119" y="2639552"/>
            <a:ext cx="3497068" cy="1449221"/>
            <a:chOff x="1100119" y="2639552"/>
            <a:chExt cx="3497068" cy="1449221"/>
          </a:xfrm>
        </p:grpSpPr>
        <p:sp>
          <p:nvSpPr>
            <p:cNvPr id="13" name="椭圆 12"/>
            <p:cNvSpPr/>
            <p:nvPr/>
          </p:nvSpPr>
          <p:spPr>
            <a:xfrm>
              <a:off x="1100119" y="3403976"/>
              <a:ext cx="485474" cy="445915"/>
            </a:xfrm>
            <a:prstGeom prst="ellipse">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 name="椭圆 13"/>
            <p:cNvSpPr/>
            <p:nvPr/>
          </p:nvSpPr>
          <p:spPr>
            <a:xfrm>
              <a:off x="2419319" y="2997876"/>
              <a:ext cx="485474" cy="445915"/>
            </a:xfrm>
            <a:prstGeom prst="ellipse">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5" name="椭圆 14"/>
            <p:cNvSpPr/>
            <p:nvPr/>
          </p:nvSpPr>
          <p:spPr>
            <a:xfrm>
              <a:off x="1100119" y="2639552"/>
              <a:ext cx="485474" cy="445915"/>
            </a:xfrm>
            <a:prstGeom prst="ellipse">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16" name="直接箭头连接符 15"/>
            <p:cNvCxnSpPr>
              <a:endCxn id="14" idx="2"/>
            </p:cNvCxnSpPr>
            <p:nvPr/>
          </p:nvCxnSpPr>
          <p:spPr>
            <a:xfrm>
              <a:off x="1585593" y="2830658"/>
              <a:ext cx="833725" cy="3901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直接箭头连接符 16"/>
            <p:cNvCxnSpPr>
              <a:stCxn id="13" idx="6"/>
              <a:endCxn id="14" idx="2"/>
            </p:cNvCxnSpPr>
            <p:nvPr/>
          </p:nvCxnSpPr>
          <p:spPr>
            <a:xfrm flipV="1">
              <a:off x="1585593" y="3220833"/>
              <a:ext cx="833725" cy="4061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p:cNvCxnSpPr>
              <a:endCxn id="23" idx="2"/>
            </p:cNvCxnSpPr>
            <p:nvPr/>
          </p:nvCxnSpPr>
          <p:spPr>
            <a:xfrm>
              <a:off x="2904559" y="3260641"/>
              <a:ext cx="12067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9" name="文本框 44"/>
                <p:cNvSpPr txBox="1"/>
                <p:nvPr/>
              </p:nvSpPr>
              <p:spPr>
                <a:xfrm>
                  <a:off x="1168457" y="3403976"/>
                  <a:ext cx="417136" cy="41406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𝒛</m:t>
                            </m:r>
                          </m:e>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oMath>
                    </m:oMathPara>
                  </a14:m>
                  <a:endParaRPr lang="zh-CN" sz="1050" kern="100">
                    <a:effectLst/>
                    <a:ea typeface="宋体" panose="02010600030101010101" pitchFamily="2" charset="-122"/>
                    <a:cs typeface="Times New Roman" panose="02020603050405020304" pitchFamily="18" charset="0"/>
                  </a:endParaRPr>
                </a:p>
              </p:txBody>
            </p:sp>
          </mc:Choice>
          <mc:Fallback xmlns="">
            <p:sp>
              <p:nvSpPr>
                <p:cNvPr id="19" name="文本框 44"/>
                <p:cNvSpPr txBox="1">
                  <a:spLocks noRot="1" noChangeAspect="1" noMove="1" noResize="1" noEditPoints="1" noAdjustHandles="1" noChangeArrowheads="1" noChangeShapeType="1" noTextEdit="1"/>
                </p:cNvSpPr>
                <p:nvPr/>
              </p:nvSpPr>
              <p:spPr>
                <a:xfrm>
                  <a:off x="1168457" y="3403976"/>
                  <a:ext cx="417136" cy="414064"/>
                </a:xfrm>
                <a:prstGeom prst="rect">
                  <a:avLst/>
                </a:prstGeom>
                <a:blipFill rotWithShape="0">
                  <a:blip r:embed="rId8"/>
                  <a:stretch>
                    <a:fillRect/>
                  </a:stretch>
                </a:blipFill>
                <a:ln w="6350">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45"/>
                <p:cNvSpPr txBox="1"/>
                <p:nvPr/>
              </p:nvSpPr>
              <p:spPr>
                <a:xfrm>
                  <a:off x="2480071" y="2989919"/>
                  <a:ext cx="417136" cy="41406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𝒂</m:t>
                            </m:r>
                          </m:e>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𝒋</m:t>
                            </m:r>
                          </m:sub>
                        </m:sSub>
                      </m:oMath>
                    </m:oMathPara>
                  </a14:m>
                  <a:endParaRPr lang="zh-CN" sz="1050" kern="100">
                    <a:effectLst/>
                    <a:ea typeface="宋体" panose="02010600030101010101" pitchFamily="2" charset="-122"/>
                    <a:cs typeface="Times New Roman" panose="02020603050405020304" pitchFamily="18" charset="0"/>
                  </a:endParaRPr>
                </a:p>
              </p:txBody>
            </p:sp>
          </mc:Choice>
          <mc:Fallback xmlns="">
            <p:sp>
              <p:nvSpPr>
                <p:cNvPr id="20" name="文本框 45"/>
                <p:cNvSpPr txBox="1">
                  <a:spLocks noRot="1" noChangeAspect="1" noMove="1" noResize="1" noEditPoints="1" noAdjustHandles="1" noChangeArrowheads="1" noChangeShapeType="1" noTextEdit="1"/>
                </p:cNvSpPr>
                <p:nvPr/>
              </p:nvSpPr>
              <p:spPr>
                <a:xfrm>
                  <a:off x="2480071" y="2989919"/>
                  <a:ext cx="417136" cy="414064"/>
                </a:xfrm>
                <a:prstGeom prst="rect">
                  <a:avLst/>
                </a:prstGeom>
                <a:blipFill rotWithShape="0">
                  <a:blip r:embed="rId9"/>
                  <a:stretch>
                    <a:fillRect b="-4412"/>
                  </a:stretch>
                </a:blipFill>
                <a:ln w="6350">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48"/>
                <p:cNvSpPr txBox="1"/>
                <p:nvPr/>
              </p:nvSpPr>
              <p:spPr>
                <a:xfrm>
                  <a:off x="2826135" y="2804999"/>
                  <a:ext cx="1398404" cy="41406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𝒛</m:t>
                            </m:r>
                          </m:e>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𝒋</m:t>
                            </m:r>
                          </m:sub>
                        </m:s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𝒉</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𝒂</m:t>
                            </m:r>
                          </m:e>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𝒋</m:t>
                            </m:r>
                          </m:sub>
                        </m:s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sz="1050" kern="100">
                    <a:effectLst/>
                    <a:ea typeface="宋体" panose="02010600030101010101" pitchFamily="2" charset="-122"/>
                    <a:cs typeface="Times New Roman" panose="02020603050405020304" pitchFamily="18" charset="0"/>
                  </a:endParaRPr>
                </a:p>
                <a:p>
                  <a:pPr algn="just">
                    <a:spcAft>
                      <a:spcPts val="0"/>
                    </a:spcAft>
                  </a:pPr>
                  <a:r>
                    <a:rPr lang="en-US" sz="1800" b="1" kern="100">
                      <a:effectLst/>
                      <a:ea typeface="宋体" panose="02010600030101010101" pitchFamily="2" charset="-122"/>
                      <a:cs typeface="Times New Roman" panose="02020603050405020304" pitchFamily="18" charset="0"/>
                    </a:rPr>
                    <a:t> </a:t>
                  </a:r>
                  <a:endParaRPr lang="zh-CN" sz="1050" kern="100">
                    <a:effectLst/>
                    <a:ea typeface="宋体" panose="02010600030101010101" pitchFamily="2" charset="-122"/>
                    <a:cs typeface="Times New Roman" panose="02020603050405020304" pitchFamily="18" charset="0"/>
                  </a:endParaRPr>
                </a:p>
              </p:txBody>
            </p:sp>
          </mc:Choice>
          <mc:Fallback xmlns="">
            <p:sp>
              <p:nvSpPr>
                <p:cNvPr id="21" name="文本框 48"/>
                <p:cNvSpPr txBox="1">
                  <a:spLocks noRot="1" noChangeAspect="1" noMove="1" noResize="1" noEditPoints="1" noAdjustHandles="1" noChangeArrowheads="1" noChangeShapeType="1" noTextEdit="1"/>
                </p:cNvSpPr>
                <p:nvPr/>
              </p:nvSpPr>
              <p:spPr>
                <a:xfrm>
                  <a:off x="2826135" y="2804999"/>
                  <a:ext cx="1398404" cy="414064"/>
                </a:xfrm>
                <a:prstGeom prst="rect">
                  <a:avLst/>
                </a:prstGeom>
                <a:blipFill rotWithShape="0">
                  <a:blip r:embed="rId10"/>
                  <a:stretch>
                    <a:fillRect b="-4412"/>
                  </a:stretch>
                </a:blipFill>
                <a:ln w="6350">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49"/>
                <p:cNvSpPr txBox="1"/>
                <p:nvPr/>
              </p:nvSpPr>
              <p:spPr>
                <a:xfrm>
                  <a:off x="1585593" y="3396013"/>
                  <a:ext cx="2127436" cy="69276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zh-CN" sz="1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𝒂</m:t>
                            </m:r>
                          </m:e>
                          <m:sub>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𝒋</m:t>
                            </m:r>
                          </m:sub>
                        </m:sSub>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supHide m:val="on"/>
                            <m:ctrlPr>
                              <a:rPr lang="zh-CN" sz="14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𝒊</m:t>
                            </m:r>
                          </m:sub>
                          <m:sup/>
                          <m:e>
                            <m:sSub>
                              <m:sSubPr>
                                <m:ctrlPr>
                                  <a:rPr lang="zh-CN" sz="1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zh-CN" sz="1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𝒘</m:t>
                                    </m:r>
                                  </m:e>
                                  <m:sub>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𝒋𝒊</m:t>
                                    </m:r>
                                  </m:sub>
                                </m:sSub>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𝒛</m:t>
                                </m:r>
                              </m:e>
                              <m:sub>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e>
                        </m:nary>
                      </m:oMath>
                    </m:oMathPara>
                  </a14:m>
                  <a:endParaRPr lang="zh-CN" sz="1050" kern="100" dirty="0">
                    <a:effectLst/>
                    <a:ea typeface="宋体" panose="02010600030101010101" pitchFamily="2" charset="-122"/>
                    <a:cs typeface="Times New Roman" panose="02020603050405020304" pitchFamily="18" charset="0"/>
                  </a:endParaRPr>
                </a:p>
                <a:p>
                  <a:pPr algn="just">
                    <a:spcAft>
                      <a:spcPts val="0"/>
                    </a:spcAft>
                  </a:pPr>
                  <a:r>
                    <a:rPr lang="en-US" sz="1800" b="1" kern="100" dirty="0">
                      <a:effectLst/>
                      <a:ea typeface="宋体" panose="02010600030101010101" pitchFamily="2" charset="-122"/>
                      <a:cs typeface="Times New Roman" panose="02020603050405020304" pitchFamily="18" charset="0"/>
                    </a:rPr>
                    <a:t> </a:t>
                  </a:r>
                  <a:endParaRPr lang="zh-CN" sz="1050" kern="100" dirty="0">
                    <a:effectLst/>
                    <a:ea typeface="宋体" panose="02010600030101010101" pitchFamily="2" charset="-122"/>
                    <a:cs typeface="Times New Roman" panose="02020603050405020304" pitchFamily="18" charset="0"/>
                  </a:endParaRPr>
                </a:p>
              </p:txBody>
            </p:sp>
          </mc:Choice>
          <mc:Fallback xmlns="">
            <p:sp>
              <p:nvSpPr>
                <p:cNvPr id="22" name="文本框 49"/>
                <p:cNvSpPr txBox="1">
                  <a:spLocks noRot="1" noChangeAspect="1" noMove="1" noResize="1" noEditPoints="1" noAdjustHandles="1" noChangeArrowheads="1" noChangeShapeType="1" noTextEdit="1"/>
                </p:cNvSpPr>
                <p:nvPr/>
              </p:nvSpPr>
              <p:spPr>
                <a:xfrm>
                  <a:off x="1585593" y="3396013"/>
                  <a:ext cx="2127436" cy="692760"/>
                </a:xfrm>
                <a:prstGeom prst="rect">
                  <a:avLst/>
                </a:prstGeom>
                <a:blipFill rotWithShape="0">
                  <a:blip r:embed="rId11"/>
                  <a:stretch>
                    <a:fillRect t="-102632" r="-16905" b="-135965"/>
                  </a:stretch>
                </a:blipFill>
                <a:ln w="6350">
                  <a:noFill/>
                </a:ln>
                <a:effectLst/>
              </p:spPr>
              <p:txBody>
                <a:bodyPr/>
                <a:lstStyle/>
                <a:p>
                  <a:r>
                    <a:rPr lang="zh-CN" altLang="en-US">
                      <a:noFill/>
                    </a:rPr>
                    <a:t> </a:t>
                  </a:r>
                </a:p>
              </p:txBody>
            </p:sp>
          </mc:Fallback>
        </mc:AlternateContent>
        <p:sp>
          <p:nvSpPr>
            <p:cNvPr id="23" name="椭圆 22"/>
            <p:cNvSpPr/>
            <p:nvPr/>
          </p:nvSpPr>
          <p:spPr>
            <a:xfrm>
              <a:off x="4111713" y="3037684"/>
              <a:ext cx="485474" cy="445915"/>
            </a:xfrm>
            <a:prstGeom prst="ellipse">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mc:AlternateContent xmlns:mc="http://schemas.openxmlformats.org/markup-compatibility/2006" xmlns:a14="http://schemas.microsoft.com/office/drawing/2010/main">
          <mc:Choice Requires="a14">
            <p:sp>
              <p:nvSpPr>
                <p:cNvPr id="24" name="文本框 53"/>
                <p:cNvSpPr txBox="1"/>
                <p:nvPr/>
              </p:nvSpPr>
              <p:spPr>
                <a:xfrm>
                  <a:off x="4172465" y="3029727"/>
                  <a:ext cx="417136" cy="41406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𝒂</m:t>
                            </m:r>
                          </m:e>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𝒌</m:t>
                            </m:r>
                          </m:sub>
                        </m:sSub>
                      </m:oMath>
                    </m:oMathPara>
                  </a14:m>
                  <a:endParaRPr lang="zh-CN" sz="1050" kern="100">
                    <a:effectLst/>
                    <a:ea typeface="宋体" panose="02010600030101010101" pitchFamily="2" charset="-122"/>
                    <a:cs typeface="Times New Roman" panose="02020603050405020304" pitchFamily="18" charset="0"/>
                  </a:endParaRPr>
                </a:p>
              </p:txBody>
            </p:sp>
          </mc:Choice>
          <mc:Fallback xmlns="">
            <p:sp>
              <p:nvSpPr>
                <p:cNvPr id="24" name="文本框 53"/>
                <p:cNvSpPr txBox="1">
                  <a:spLocks noRot="1" noChangeAspect="1" noMove="1" noResize="1" noEditPoints="1" noAdjustHandles="1" noChangeArrowheads="1" noChangeShapeType="1" noTextEdit="1"/>
                </p:cNvSpPr>
                <p:nvPr/>
              </p:nvSpPr>
              <p:spPr>
                <a:xfrm>
                  <a:off x="4172465" y="3029727"/>
                  <a:ext cx="417136" cy="414064"/>
                </a:xfrm>
                <a:prstGeom prst="rect">
                  <a:avLst/>
                </a:prstGeom>
                <a:blipFill rotWithShape="0">
                  <a:blip r:embed="rId12"/>
                  <a:stretch>
                    <a:fillRect/>
                  </a:stretch>
                </a:blipFill>
                <a:ln w="6350">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55"/>
                <p:cNvSpPr txBox="1"/>
                <p:nvPr/>
              </p:nvSpPr>
              <p:spPr>
                <a:xfrm>
                  <a:off x="1220530" y="3081948"/>
                  <a:ext cx="1398404" cy="41406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zh-CN" sz="1800"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𝒘</m:t>
                            </m:r>
                          </m:e>
                          <m:sub>
                            <m:r>
                              <a:rPr lang="en-US" sz="18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𝒋𝒊</m:t>
                            </m:r>
                          </m:sub>
                        </m:sSub>
                      </m:oMath>
                    </m:oMathPara>
                  </a14:m>
                  <a:endParaRPr lang="zh-CN" sz="1050" kern="100">
                    <a:effectLst/>
                    <a:ea typeface="宋体" panose="02010600030101010101" pitchFamily="2" charset="-122"/>
                    <a:cs typeface="Times New Roman" panose="02020603050405020304" pitchFamily="18" charset="0"/>
                  </a:endParaRPr>
                </a:p>
                <a:p>
                  <a:pPr algn="just">
                    <a:spcAft>
                      <a:spcPts val="0"/>
                    </a:spcAft>
                  </a:pPr>
                  <a:r>
                    <a:rPr lang="en-US" sz="1800" b="1" kern="100">
                      <a:effectLst/>
                      <a:ea typeface="宋体" panose="02010600030101010101" pitchFamily="2" charset="-122"/>
                      <a:cs typeface="Times New Roman" panose="02020603050405020304" pitchFamily="18" charset="0"/>
                    </a:rPr>
                    <a:t> </a:t>
                  </a:r>
                  <a:endParaRPr lang="zh-CN" sz="1050" kern="100">
                    <a:effectLst/>
                    <a:ea typeface="宋体" panose="02010600030101010101" pitchFamily="2" charset="-122"/>
                    <a:cs typeface="Times New Roman" panose="02020603050405020304" pitchFamily="18" charset="0"/>
                  </a:endParaRPr>
                </a:p>
              </p:txBody>
            </p:sp>
          </mc:Choice>
          <mc:Fallback xmlns="">
            <p:sp>
              <p:nvSpPr>
                <p:cNvPr id="25" name="文本框 55"/>
                <p:cNvSpPr txBox="1">
                  <a:spLocks noRot="1" noChangeAspect="1" noMove="1" noResize="1" noEditPoints="1" noAdjustHandles="1" noChangeArrowheads="1" noChangeShapeType="1" noTextEdit="1"/>
                </p:cNvSpPr>
                <p:nvPr/>
              </p:nvSpPr>
              <p:spPr>
                <a:xfrm>
                  <a:off x="1220530" y="3081948"/>
                  <a:ext cx="1398404" cy="414064"/>
                </a:xfrm>
                <a:prstGeom prst="rect">
                  <a:avLst/>
                </a:prstGeom>
                <a:blipFill rotWithShape="0">
                  <a:blip r:embed="rId13"/>
                  <a:stretch>
                    <a:fillRect b="-4478"/>
                  </a:stretch>
                </a:blipFill>
                <a:ln w="6350">
                  <a:noFill/>
                </a:ln>
                <a:effectLst/>
              </p:spPr>
              <p:txBody>
                <a:bodyPr/>
                <a:lstStyle/>
                <a:p>
                  <a:r>
                    <a:rPr lang="zh-CN" altLang="en-US">
                      <a:noFill/>
                    </a:rPr>
                    <a:t> </a:t>
                  </a:r>
                </a:p>
              </p:txBody>
            </p:sp>
          </mc:Fallback>
        </mc:AlternateContent>
      </p:grpSp>
      <p:grpSp>
        <p:nvGrpSpPr>
          <p:cNvPr id="30" name="组合 29"/>
          <p:cNvGrpSpPr/>
          <p:nvPr/>
        </p:nvGrpSpPr>
        <p:grpSpPr>
          <a:xfrm>
            <a:off x="2904793" y="2370594"/>
            <a:ext cx="1710701" cy="850240"/>
            <a:chOff x="2904793" y="2370594"/>
            <a:chExt cx="1710701" cy="850240"/>
          </a:xfrm>
        </p:grpSpPr>
        <p:sp>
          <p:nvSpPr>
            <p:cNvPr id="35" name="椭圆 34"/>
            <p:cNvSpPr/>
            <p:nvPr/>
          </p:nvSpPr>
          <p:spPr>
            <a:xfrm>
              <a:off x="4130020" y="2370594"/>
              <a:ext cx="485474" cy="445914"/>
            </a:xfrm>
            <a:prstGeom prst="ellipse">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mc:AlternateContent xmlns:mc="http://schemas.openxmlformats.org/markup-compatibility/2006" xmlns:a14="http://schemas.microsoft.com/office/drawing/2010/main">
          <mc:Choice Requires="a14">
            <p:sp>
              <p:nvSpPr>
                <p:cNvPr id="34" name="文本框 45"/>
                <p:cNvSpPr txBox="1"/>
                <p:nvPr/>
              </p:nvSpPr>
              <p:spPr>
                <a:xfrm>
                  <a:off x="4191764" y="2396035"/>
                  <a:ext cx="417136" cy="41406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800" b="1"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𝒂</m:t>
                            </m:r>
                          </m:e>
                          <m:sub>
                            <m:sSup>
                              <m:sSupPr>
                                <m:ctrlPr>
                                  <a:rPr lang="en-US" altLang="zh-CN" sz="1800" b="1" i="1" kern="100" smtClean="0">
                                    <a:effectLst/>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800" b="1" i="1" kern="100" smtClean="0">
                                    <a:effectLst/>
                                    <a:latin typeface="Cambria Math" panose="02040503050406030204" pitchFamily="18" charset="0"/>
                                    <a:ea typeface="宋体" panose="02010600030101010101" pitchFamily="2" charset="-122"/>
                                    <a:cs typeface="Times New Roman" panose="02020603050405020304" pitchFamily="18" charset="0"/>
                                  </a:rPr>
                                  <m:t>𝒌</m:t>
                                </m:r>
                              </m:e>
                              <m:sup>
                                <m:r>
                                  <a:rPr lang="en-US" altLang="zh-CN" sz="1800" b="1" i="1" kern="100" smtClean="0">
                                    <a:effectLst/>
                                    <a:latin typeface="Cambria Math" panose="02040503050406030204" pitchFamily="18" charset="0"/>
                                    <a:ea typeface="宋体" panose="02010600030101010101" pitchFamily="2" charset="-122"/>
                                    <a:cs typeface="Times New Roman" panose="02020603050405020304" pitchFamily="18" charset="0"/>
                                  </a:rPr>
                                  <m:t>′</m:t>
                                </m:r>
                              </m:sup>
                            </m:sSup>
                          </m:sub>
                        </m:sSub>
                      </m:oMath>
                    </m:oMathPara>
                  </a14:m>
                  <a:endParaRPr lang="zh-CN" sz="1050" kern="100" dirty="0">
                    <a:effectLst/>
                    <a:ea typeface="宋体" panose="02010600030101010101" pitchFamily="2" charset="-122"/>
                    <a:cs typeface="Times New Roman" panose="02020603050405020304" pitchFamily="18" charset="0"/>
                  </a:endParaRPr>
                </a:p>
              </p:txBody>
            </p:sp>
          </mc:Choice>
          <mc:Fallback xmlns="">
            <p:sp>
              <p:nvSpPr>
                <p:cNvPr id="34" name="文本框 45"/>
                <p:cNvSpPr txBox="1">
                  <a:spLocks noRot="1" noChangeAspect="1" noMove="1" noResize="1" noEditPoints="1" noAdjustHandles="1" noChangeArrowheads="1" noChangeShapeType="1" noTextEdit="1"/>
                </p:cNvSpPr>
                <p:nvPr/>
              </p:nvSpPr>
              <p:spPr>
                <a:xfrm>
                  <a:off x="4191764" y="2396035"/>
                  <a:ext cx="417136" cy="414064"/>
                </a:xfrm>
                <a:prstGeom prst="rect">
                  <a:avLst/>
                </a:prstGeom>
                <a:blipFill rotWithShape="0">
                  <a:blip r:embed="rId14"/>
                  <a:stretch>
                    <a:fillRect r="-5882"/>
                  </a:stretch>
                </a:blipFill>
                <a:ln w="6350">
                  <a:noFill/>
                </a:ln>
                <a:effectLst/>
              </p:spPr>
              <p:txBody>
                <a:bodyPr/>
                <a:lstStyle/>
                <a:p>
                  <a:r>
                    <a:rPr lang="zh-CN" altLang="en-US">
                      <a:noFill/>
                    </a:rPr>
                    <a:t> </a:t>
                  </a:r>
                </a:p>
              </p:txBody>
            </p:sp>
          </mc:Fallback>
        </mc:AlternateContent>
        <p:cxnSp>
          <p:nvCxnSpPr>
            <p:cNvPr id="36" name="直接箭头连接符 35"/>
            <p:cNvCxnSpPr>
              <a:stCxn id="14" idx="6"/>
              <a:endCxn id="35" idx="2"/>
            </p:cNvCxnSpPr>
            <p:nvPr/>
          </p:nvCxnSpPr>
          <p:spPr>
            <a:xfrm flipV="1">
              <a:off x="2904793" y="2593551"/>
              <a:ext cx="1225227" cy="6272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26" name="矩形 25"/>
              <p:cNvSpPr/>
              <p:nvPr/>
            </p:nvSpPr>
            <p:spPr>
              <a:xfrm>
                <a:off x="875059" y="4351243"/>
                <a:ext cx="1743875" cy="705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a:latin typeface="Cambria Math" panose="02040503050406030204" pitchFamily="18" charset="0"/>
                            </a:rPr>
                            <m:t>𝜕</m:t>
                          </m:r>
                          <m:r>
                            <a:rPr lang="zh-CN" altLang="en-US" i="1">
                              <a:latin typeface="Cambria Math" panose="02040503050406030204" pitchFamily="18" charset="0"/>
                            </a:rPr>
                            <m:t>𝐸</m:t>
                          </m:r>
                        </m:num>
                        <m:den>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𝑗𝑖</m:t>
                              </m:r>
                            </m:sub>
                          </m:sSub>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𝐸</m:t>
                          </m:r>
                        </m:num>
                        <m:den>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𝑗</m:t>
                              </m:r>
                            </m:sub>
                          </m:sSub>
                        </m:den>
                      </m:f>
                      <m:f>
                        <m:fPr>
                          <m:ctrlPr>
                            <a:rPr lang="zh-CN" altLang="en-US" i="1">
                              <a:latin typeface="Cambria Math" panose="02040503050406030204" pitchFamily="18" charset="0"/>
                            </a:rPr>
                          </m:ctrlPr>
                        </m:fPr>
                        <m:num>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𝑗</m:t>
                              </m:r>
                            </m:sub>
                          </m:sSub>
                        </m:num>
                        <m:den>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𝑗𝑖</m:t>
                              </m:r>
                            </m:sub>
                          </m:sSub>
                        </m:den>
                      </m:f>
                    </m:oMath>
                  </m:oMathPara>
                </a14:m>
                <a:endParaRPr lang="zh-CN" altLang="en-US" dirty="0"/>
              </a:p>
            </p:txBody>
          </p:sp>
        </mc:Choice>
        <mc:Fallback xmlns="">
          <p:sp>
            <p:nvSpPr>
              <p:cNvPr id="26" name="矩形 25"/>
              <p:cNvSpPr>
                <a:spLocks noRot="1" noChangeAspect="1" noMove="1" noResize="1" noEditPoints="1" noAdjustHandles="1" noChangeArrowheads="1" noChangeShapeType="1" noTextEdit="1"/>
              </p:cNvSpPr>
              <p:nvPr/>
            </p:nvSpPr>
            <p:spPr>
              <a:xfrm>
                <a:off x="875059" y="4351243"/>
                <a:ext cx="1743875" cy="705129"/>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3415529" y="4354047"/>
                <a:ext cx="2348143" cy="7139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𝑗</m:t>
                              </m:r>
                            </m:sub>
                          </m:sSub>
                        </m:num>
                        <m:den>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𝑗𝑖</m:t>
                              </m:r>
                            </m:sub>
                          </m:sSub>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𝑗𝑖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𝑧</m:t>
                                  </m:r>
                                </m:e>
                                <m:sub>
                                  <m:r>
                                    <a:rPr lang="zh-CN" altLang="en-US" i="1">
                                      <a:latin typeface="Cambria Math" panose="02040503050406030204" pitchFamily="18" charset="0"/>
                                    </a:rPr>
                                    <m:t>𝑖</m:t>
                                  </m:r>
                                </m:sub>
                              </m:sSub>
                            </m:e>
                          </m:nary>
                        </m:num>
                        <m:den>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𝑗𝑖</m:t>
                              </m:r>
                            </m:sub>
                          </m:sSub>
                        </m:den>
                      </m:f>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𝑧</m:t>
                          </m:r>
                        </m:e>
                        <m:sub>
                          <m:r>
                            <a:rPr lang="zh-CN" altLang="en-US" i="1">
                              <a:latin typeface="Cambria Math" panose="02040503050406030204" pitchFamily="18" charset="0"/>
                            </a:rPr>
                            <m:t>𝑖</m:t>
                          </m:r>
                        </m:sub>
                      </m:sSub>
                    </m:oMath>
                  </m:oMathPara>
                </a14:m>
                <a:endParaRPr lang="zh-CN" altLang="en-US" dirty="0"/>
              </a:p>
            </p:txBody>
          </p:sp>
        </mc:Choice>
        <mc:Fallback xmlns="">
          <p:sp>
            <p:nvSpPr>
              <p:cNvPr id="27" name="矩形 26"/>
              <p:cNvSpPr>
                <a:spLocks noRot="1" noChangeAspect="1" noMove="1" noResize="1" noEditPoints="1" noAdjustHandles="1" noChangeArrowheads="1" noChangeShapeType="1" noTextEdit="1"/>
              </p:cNvSpPr>
              <p:nvPr/>
            </p:nvSpPr>
            <p:spPr>
              <a:xfrm>
                <a:off x="3415529" y="4354047"/>
                <a:ext cx="2348143" cy="713913"/>
              </a:xfrm>
              <a:prstGeom prst="rect">
                <a:avLst/>
              </a:prstGeom>
              <a:blipFill rotWithShape="0">
                <a:blip r:embed="rId16"/>
                <a:stretch>
                  <a:fillRect/>
                </a:stretch>
              </a:blipFill>
            </p:spPr>
            <p:txBody>
              <a:bodyPr/>
              <a:lstStyle/>
              <a:p>
                <a:r>
                  <a:rPr lang="zh-CN" altLang="en-US">
                    <a:noFill/>
                  </a:rPr>
                  <a:t> </a:t>
                </a:r>
              </a:p>
            </p:txBody>
          </p:sp>
        </mc:Fallback>
      </mc:AlternateContent>
      <p:sp>
        <p:nvSpPr>
          <p:cNvPr id="28" name="椭圆 27"/>
          <p:cNvSpPr/>
          <p:nvPr/>
        </p:nvSpPr>
        <p:spPr>
          <a:xfrm>
            <a:off x="2004649" y="4267170"/>
            <a:ext cx="632215" cy="80449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9" name="椭圆 28"/>
          <p:cNvSpPr/>
          <p:nvPr/>
        </p:nvSpPr>
        <p:spPr>
          <a:xfrm>
            <a:off x="1551733" y="4267170"/>
            <a:ext cx="632215" cy="80449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1" name="矩形 30"/>
              <p:cNvSpPr/>
              <p:nvPr/>
            </p:nvSpPr>
            <p:spPr>
              <a:xfrm>
                <a:off x="1630712" y="5598761"/>
                <a:ext cx="2480614"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zh-CN" altLang="en-US" i="1">
                              <a:latin typeface="Cambria Math" panose="02040503050406030204" pitchFamily="18" charset="0"/>
                            </a:rPr>
                            <m:t>𝑗</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𝐸</m:t>
                          </m:r>
                        </m:num>
                        <m:den>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𝑗</m:t>
                              </m:r>
                            </m:sub>
                          </m:sSub>
                        </m:den>
                      </m:f>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𝑘</m:t>
                          </m:r>
                        </m:sub>
                        <m:sup/>
                        <m:e>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𝐸</m:t>
                              </m:r>
                            </m:num>
                            <m:den>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𝑘</m:t>
                                  </m:r>
                                </m:sub>
                              </m:sSub>
                            </m:den>
                          </m:f>
                          <m:f>
                            <m:fPr>
                              <m:ctrlPr>
                                <a:rPr lang="zh-CN" altLang="en-US" i="1">
                                  <a:latin typeface="Cambria Math" panose="02040503050406030204" pitchFamily="18" charset="0"/>
                                </a:rPr>
                              </m:ctrlPr>
                            </m:fPr>
                            <m:num>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𝑘</m:t>
                                  </m:r>
                                </m:sub>
                              </m:sSub>
                            </m:num>
                            <m:den>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𝑗</m:t>
                                  </m:r>
                                </m:sub>
                              </m:sSub>
                            </m:den>
                          </m:f>
                        </m:e>
                      </m:nary>
                    </m:oMath>
                  </m:oMathPara>
                </a14:m>
                <a:endParaRPr lang="zh-CN" altLang="en-US" dirty="0"/>
              </a:p>
            </p:txBody>
          </p:sp>
        </mc:Choice>
        <mc:Fallback xmlns="">
          <p:sp>
            <p:nvSpPr>
              <p:cNvPr id="31" name="矩形 30"/>
              <p:cNvSpPr>
                <a:spLocks noRot="1" noChangeAspect="1" noMove="1" noResize="1" noEditPoints="1" noAdjustHandles="1" noChangeArrowheads="1" noChangeShapeType="1" noTextEdit="1"/>
              </p:cNvSpPr>
              <p:nvPr/>
            </p:nvSpPr>
            <p:spPr>
              <a:xfrm>
                <a:off x="1630712" y="5598761"/>
                <a:ext cx="2480614" cy="764505"/>
              </a:xfrm>
              <a:prstGeom prst="rect">
                <a:avLst/>
              </a:prstGeom>
              <a:blipFill rotWithShape="0">
                <a:blip r:embed="rId17"/>
                <a:stretch>
                  <a:fillRect/>
                </a:stretch>
              </a:blipFill>
            </p:spPr>
            <p:txBody>
              <a:bodyPr/>
              <a:lstStyle/>
              <a:p>
                <a:r>
                  <a:rPr lang="zh-CN" altLang="en-US">
                    <a:noFill/>
                  </a:rPr>
                  <a:t> </a:t>
                </a:r>
              </a:p>
            </p:txBody>
          </p:sp>
        </mc:Fallback>
      </mc:AlternateContent>
      <p:sp>
        <p:nvSpPr>
          <p:cNvPr id="32" name="椭圆 31"/>
          <p:cNvSpPr/>
          <p:nvPr/>
        </p:nvSpPr>
        <p:spPr>
          <a:xfrm>
            <a:off x="2183948" y="2794705"/>
            <a:ext cx="2631243" cy="80449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3" name="椭圆 32"/>
          <p:cNvSpPr/>
          <p:nvPr/>
        </p:nvSpPr>
        <p:spPr>
          <a:xfrm>
            <a:off x="3518773" y="5529601"/>
            <a:ext cx="567753" cy="804490"/>
          </a:xfrm>
          <a:prstGeom prst="ellipse">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1" name="矩形 40"/>
              <p:cNvSpPr/>
              <p:nvPr/>
            </p:nvSpPr>
            <p:spPr>
              <a:xfrm>
                <a:off x="7866739" y="1538320"/>
                <a:ext cx="3284810"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𝑘</m:t>
                          </m:r>
                        </m:sub>
                      </m:sSub>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𝑗</m:t>
                          </m:r>
                        </m:sub>
                        <m:sup/>
                        <m:e>
                          <m:sSub>
                            <m:sSubPr>
                              <m:ctrlPr>
                                <a:rPr lang="zh-CN" altLang="en-US" i="1">
                                  <a:latin typeface="Cambria Math" panose="02040503050406030204" pitchFamily="18" charset="0"/>
                                </a:rPr>
                              </m:ctrlPr>
                            </m:sSubPr>
                            <m:e>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𝑘𝑗</m:t>
                                  </m:r>
                                </m:sub>
                              </m:sSub>
                              <m:r>
                                <a:rPr lang="zh-CN" altLang="en-US" i="1">
                                  <a:latin typeface="Cambria Math" panose="02040503050406030204" pitchFamily="18" charset="0"/>
                                </a:rPr>
                                <m:t>𝑧</m:t>
                              </m:r>
                            </m:e>
                            <m:sub>
                              <m:r>
                                <a:rPr lang="zh-CN" altLang="en-US" i="1">
                                  <a:latin typeface="Cambria Math" panose="02040503050406030204" pitchFamily="18" charset="0"/>
                                </a:rPr>
                                <m:t>𝑗</m:t>
                              </m:r>
                            </m:sub>
                          </m:sSub>
                        </m:e>
                      </m:nary>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𝑗</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𝑘𝑗</m:t>
                              </m:r>
                            </m:sub>
                          </m:sSub>
                          <m:r>
                            <a:rPr lang="zh-CN" altLang="en-US" i="1">
                              <a:latin typeface="Cambria Math" panose="02040503050406030204" pitchFamily="18" charset="0"/>
                            </a:rPr>
                            <m:t>h</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𝑗</m:t>
                                  </m:r>
                                </m:sub>
                              </m:sSub>
                            </m:e>
                          </m:d>
                        </m:e>
                      </m:nary>
                      <m:r>
                        <a:rPr lang="zh-CN" altLang="en-US" i="0">
                          <a:latin typeface="Cambria Math" panose="02040503050406030204" pitchFamily="18" charset="0"/>
                        </a:rPr>
                        <m:t> </m:t>
                      </m:r>
                    </m:oMath>
                  </m:oMathPara>
                </a14:m>
                <a:endParaRPr lang="zh-CN" altLang="en-US" dirty="0"/>
              </a:p>
            </p:txBody>
          </p:sp>
        </mc:Choice>
        <mc:Fallback xmlns="">
          <p:sp>
            <p:nvSpPr>
              <p:cNvPr id="41" name="矩形 40"/>
              <p:cNvSpPr>
                <a:spLocks noRot="1" noChangeAspect="1" noMove="1" noResize="1" noEditPoints="1" noAdjustHandles="1" noChangeArrowheads="1" noChangeShapeType="1" noTextEdit="1"/>
              </p:cNvSpPr>
              <p:nvPr/>
            </p:nvSpPr>
            <p:spPr>
              <a:xfrm>
                <a:off x="7866739" y="1538320"/>
                <a:ext cx="3284810" cy="795859"/>
              </a:xfrm>
              <a:prstGeom prst="rect">
                <a:avLst/>
              </a:prstGeom>
              <a:blipFill rotWithShape="0">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7085820" y="2334179"/>
                <a:ext cx="4846647" cy="7577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smtClean="0">
                              <a:latin typeface="Cambria Math" panose="02040503050406030204" pitchFamily="18" charset="0"/>
                            </a:rPr>
                          </m:ctrlPr>
                        </m:fPr>
                        <m:num>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𝑘</m:t>
                              </m:r>
                            </m:sub>
                          </m:sSub>
                        </m:num>
                        <m:den>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𝑗</m:t>
                              </m:r>
                            </m:sub>
                          </m:sSub>
                        </m:den>
                      </m:f>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𝑗</m:t>
                              </m:r>
                            </m:sub>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𝑘𝑗</m:t>
                                      </m:r>
                                    </m:sub>
                                  </m:sSub>
                                  <m:r>
                                    <a:rPr lang="zh-CN" altLang="en-US" i="1">
                                      <a:latin typeface="Cambria Math" panose="02040503050406030204" pitchFamily="18" charset="0"/>
                                    </a:rPr>
                                    <m:t>h</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𝑗</m:t>
                                      </m:r>
                                    </m:sub>
                                  </m:sSub>
                                </m:e>
                              </m:d>
                            </m:e>
                          </m:nary>
                        </m:num>
                        <m:den>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𝑗</m:t>
                              </m:r>
                            </m:sub>
                          </m:sSub>
                        </m:den>
                      </m:f>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𝑘𝑗</m:t>
                          </m:r>
                        </m:sub>
                      </m:sSub>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i="1">
                                  <a:latin typeface="Cambria Math" panose="02040503050406030204" pitchFamily="18" charset="0"/>
                                </a:rPr>
                                <m:t>h</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𝑗</m:t>
                                  </m:r>
                                </m:sub>
                              </m:sSub>
                            </m:e>
                          </m:d>
                        </m:num>
                        <m:den>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𝑗</m:t>
                              </m:r>
                            </m:sub>
                          </m:sSub>
                        </m:den>
                      </m:f>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𝑘𝑗</m:t>
                          </m:r>
                        </m:sub>
                      </m:sSub>
                      <m:sSup>
                        <m:sSupPr>
                          <m:ctrlPr>
                            <a:rPr lang="zh-CN" altLang="en-US" i="1">
                              <a:latin typeface="Cambria Math" panose="02040503050406030204" pitchFamily="18" charset="0"/>
                            </a:rPr>
                          </m:ctrlPr>
                        </m:sSupPr>
                        <m:e>
                          <m:r>
                            <a:rPr lang="zh-CN" altLang="en-US" i="1">
                              <a:latin typeface="Cambria Math" panose="02040503050406030204" pitchFamily="18" charset="0"/>
                            </a:rPr>
                            <m:t>h</m:t>
                          </m:r>
                        </m:e>
                        <m:sup>
                          <m:r>
                            <a:rPr lang="zh-CN" altLang="en-US">
                              <a:latin typeface="Cambria Math" panose="02040503050406030204" pitchFamily="18" charset="0"/>
                            </a:rPr>
                            <m:t>′</m:t>
                          </m:r>
                        </m:sup>
                      </m:sSup>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𝑗</m:t>
                          </m:r>
                        </m:sub>
                      </m:sSub>
                      <m:r>
                        <a:rPr lang="en-US" altLang="zh-CN" b="0" i="1" smtClean="0">
                          <a:latin typeface="Cambria Math" panose="02040503050406030204" pitchFamily="18" charset="0"/>
                        </a:rPr>
                        <m:t>)</m:t>
                      </m:r>
                    </m:oMath>
                  </m:oMathPara>
                </a14:m>
                <a:endParaRPr lang="zh-CN" altLang="en-US" dirty="0"/>
              </a:p>
            </p:txBody>
          </p:sp>
        </mc:Choice>
        <mc:Fallback xmlns="">
          <p:sp>
            <p:nvSpPr>
              <p:cNvPr id="42" name="矩形 41"/>
              <p:cNvSpPr>
                <a:spLocks noRot="1" noChangeAspect="1" noMove="1" noResize="1" noEditPoints="1" noAdjustHandles="1" noChangeArrowheads="1" noChangeShapeType="1" noTextEdit="1"/>
              </p:cNvSpPr>
              <p:nvPr/>
            </p:nvSpPr>
            <p:spPr>
              <a:xfrm>
                <a:off x="7085820" y="2334179"/>
                <a:ext cx="4846647" cy="757772"/>
              </a:xfrm>
              <a:prstGeom prst="rect">
                <a:avLst/>
              </a:prstGeom>
              <a:blipFill rotWithShape="0">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6218891" y="3496012"/>
                <a:ext cx="5607561"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zh-CN" altLang="en-US" i="1">
                              <a:latin typeface="Cambria Math" panose="02040503050406030204" pitchFamily="18" charset="0"/>
                            </a:rPr>
                            <m:t>𝑗</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𝐸</m:t>
                          </m:r>
                        </m:num>
                        <m:den>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𝑗</m:t>
                              </m:r>
                            </m:sub>
                          </m:sSub>
                        </m:den>
                      </m:f>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𝑘</m:t>
                          </m:r>
                        </m:sub>
                        <m:sup/>
                        <m:e>
                          <m:f>
                            <m:fPr>
                              <m:ctrlPr>
                                <a:rPr lang="zh-CN" altLang="en-US" i="1">
                                  <a:latin typeface="Cambria Math" panose="02040503050406030204" pitchFamily="18" charset="0"/>
                                </a:rPr>
                              </m:ctrlPr>
                            </m:fPr>
                            <m:num>
                              <m:r>
                                <a:rPr lang="zh-CN" altLang="en-US">
                                  <a:latin typeface="Cambria Math" panose="02040503050406030204" pitchFamily="18" charset="0"/>
                                </a:rPr>
                                <m:t>𝜕</m:t>
                              </m:r>
                              <m:r>
                                <a:rPr lang="zh-CN" altLang="en-US" i="1">
                                  <a:latin typeface="Cambria Math" panose="02040503050406030204" pitchFamily="18" charset="0"/>
                                </a:rPr>
                                <m:t>𝐸</m:t>
                              </m:r>
                            </m:num>
                            <m:den>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𝑘</m:t>
                                  </m:r>
                                </m:sub>
                              </m:sSub>
                            </m:den>
                          </m:f>
                          <m:f>
                            <m:fPr>
                              <m:ctrlPr>
                                <a:rPr lang="zh-CN" altLang="en-US" i="1">
                                  <a:latin typeface="Cambria Math" panose="02040503050406030204" pitchFamily="18" charset="0"/>
                                </a:rPr>
                              </m:ctrlPr>
                            </m:fPr>
                            <m:num>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𝑘</m:t>
                                  </m:r>
                                </m:sub>
                              </m:sSub>
                            </m:num>
                            <m:den>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𝑗</m:t>
                                  </m:r>
                                </m:sub>
                              </m:sSub>
                            </m:den>
                          </m:f>
                        </m:e>
                      </m:nary>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𝑘</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zh-CN" altLang="en-US" i="1">
                                  <a:latin typeface="Cambria Math" panose="02040503050406030204" pitchFamily="18" charset="0"/>
                                </a:rPr>
                                <m:t>𝑘</m:t>
                              </m:r>
                            </m:sub>
                          </m:sSub>
                          <m:f>
                            <m:fPr>
                              <m:ctrlPr>
                                <a:rPr lang="zh-CN" altLang="en-US" i="1">
                                  <a:latin typeface="Cambria Math" panose="02040503050406030204" pitchFamily="18" charset="0"/>
                                </a:rPr>
                              </m:ctrlPr>
                            </m:fPr>
                            <m:num>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𝑘</m:t>
                                  </m:r>
                                </m:sub>
                              </m:sSub>
                            </m:num>
                            <m:den>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𝑗</m:t>
                                  </m:r>
                                </m:sub>
                              </m:sSub>
                            </m:den>
                          </m:f>
                        </m:e>
                      </m:nary>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𝑘</m:t>
                          </m:r>
                        </m:sub>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zh-CN" altLang="en-US" i="1">
                                          <a:latin typeface="Cambria Math" panose="02040503050406030204" pitchFamily="18" charset="0"/>
                                        </a:rPr>
                                        <m:t>𝑘</m:t>
                                      </m:r>
                                    </m:sub>
                                  </m:sSub>
                                  <m:r>
                                    <a:rPr lang="zh-CN" altLang="en-US" i="1">
                                      <a:latin typeface="Cambria Math" panose="02040503050406030204" pitchFamily="18" charset="0"/>
                                    </a:rPr>
                                    <m:t>𝑤</m:t>
                                  </m:r>
                                </m:e>
                                <m:sub>
                                  <m:r>
                                    <a:rPr lang="zh-CN" altLang="en-US" i="1">
                                      <a:latin typeface="Cambria Math" panose="02040503050406030204" pitchFamily="18" charset="0"/>
                                    </a:rPr>
                                    <m:t>𝑘𝑗</m:t>
                                  </m:r>
                                </m:sub>
                              </m:sSub>
                              <m:sSup>
                                <m:sSupPr>
                                  <m:ctrlPr>
                                    <a:rPr lang="zh-CN" altLang="en-US" i="1">
                                      <a:latin typeface="Cambria Math" panose="02040503050406030204" pitchFamily="18" charset="0"/>
                                    </a:rPr>
                                  </m:ctrlPr>
                                </m:sSupPr>
                                <m:e>
                                  <m:r>
                                    <a:rPr lang="zh-CN" altLang="en-US" i="1">
                                      <a:latin typeface="Cambria Math" panose="02040503050406030204" pitchFamily="18" charset="0"/>
                                    </a:rPr>
                                    <m:t>h</m:t>
                                  </m:r>
                                </m:e>
                                <m:sup>
                                  <m:r>
                                    <a:rPr lang="zh-CN" altLang="en-US" i="0">
                                      <a:latin typeface="Cambria Math" panose="02040503050406030204" pitchFamily="18" charset="0"/>
                                    </a:rPr>
                                    <m:t>′</m:t>
                                  </m:r>
                                </m:sup>
                              </m:s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𝑗</m:t>
                                  </m:r>
                                </m:sub>
                              </m:sSub>
                            </m:e>
                          </m:d>
                        </m:e>
                      </m:nary>
                    </m:oMath>
                  </m:oMathPara>
                </a14:m>
                <a:endParaRPr lang="zh-CN" altLang="en-US" dirty="0"/>
              </a:p>
            </p:txBody>
          </p:sp>
        </mc:Choice>
        <mc:Fallback xmlns="">
          <p:sp>
            <p:nvSpPr>
              <p:cNvPr id="43" name="矩形 42"/>
              <p:cNvSpPr>
                <a:spLocks noRot="1" noChangeAspect="1" noMove="1" noResize="1" noEditPoints="1" noAdjustHandles="1" noChangeArrowheads="1" noChangeShapeType="1" noTextEdit="1"/>
              </p:cNvSpPr>
              <p:nvPr/>
            </p:nvSpPr>
            <p:spPr>
              <a:xfrm>
                <a:off x="6218891" y="3496012"/>
                <a:ext cx="5607561" cy="764505"/>
              </a:xfrm>
              <a:prstGeom prst="rect">
                <a:avLst/>
              </a:prstGeom>
              <a:blipFill rotWithShape="0">
                <a:blip r:embed="rId20"/>
                <a:stretch>
                  <a:fillRect/>
                </a:stretch>
              </a:blipFill>
            </p:spPr>
            <p:txBody>
              <a:bodyPr/>
              <a:lstStyle/>
              <a:p>
                <a:r>
                  <a:rPr lang="zh-CN" altLang="en-US">
                    <a:noFill/>
                  </a:rPr>
                  <a:t> </a:t>
                </a:r>
              </a:p>
            </p:txBody>
          </p:sp>
        </mc:Fallback>
      </mc:AlternateContent>
      <p:sp>
        <p:nvSpPr>
          <p:cNvPr id="44" name="椭圆 43"/>
          <p:cNvSpPr/>
          <p:nvPr/>
        </p:nvSpPr>
        <p:spPr>
          <a:xfrm>
            <a:off x="2705827" y="5529601"/>
            <a:ext cx="567753" cy="804490"/>
          </a:xfrm>
          <a:prstGeom prst="ellipse">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5" name="矩形 44"/>
              <p:cNvSpPr/>
              <p:nvPr/>
            </p:nvSpPr>
            <p:spPr>
              <a:xfrm>
                <a:off x="5836467" y="4508937"/>
                <a:ext cx="6096000" cy="2041328"/>
              </a:xfrm>
              <a:prstGeom prst="rect">
                <a:avLst/>
              </a:prstGeom>
            </p:spPr>
            <p:txBody>
              <a:bodyPr>
                <a:sp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𝛿</m:t>
                          </m:r>
                        </m:e>
                        <m:sub>
                          <m:r>
                            <a:rPr lang="en-US" altLang="zh-CN" i="1" kern="100">
                              <a:latin typeface="Cambria Math" panose="02040503050406030204" pitchFamily="18" charset="0"/>
                              <a:cs typeface="Times New Roman" panose="02020603050405020304" pitchFamily="18" charset="0"/>
                            </a:rPr>
                            <m:t>𝑗</m:t>
                          </m:r>
                        </m:sub>
                      </m:sSub>
                      <m:r>
                        <a:rPr lang="en-US" altLang="zh-CN" i="1" kern="100">
                          <a:latin typeface="Cambria Math" panose="02040503050406030204" pitchFamily="18" charset="0"/>
                          <a:cs typeface="Times New Roman" panose="02020603050405020304" pitchFamily="18" charset="0"/>
                        </a:rPr>
                        <m:t>=</m:t>
                      </m:r>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cs typeface="Times New Roman" panose="02020603050405020304" pitchFamily="18" charset="0"/>
                            </a:rPr>
                            <m:t>h</m:t>
                          </m:r>
                        </m:e>
                        <m:sup>
                          <m:r>
                            <a:rPr lang="en-US" altLang="zh-CN" i="1" kern="100">
                              <a:latin typeface="Cambria Math" panose="02040503050406030204" pitchFamily="18" charset="0"/>
                              <a:cs typeface="Times New Roman" panose="02020603050405020304" pitchFamily="18" charset="0"/>
                            </a:rPr>
                            <m:t>′</m:t>
                          </m:r>
                        </m:sup>
                      </m:sSup>
                      <m:r>
                        <a:rPr lang="en-US" altLang="zh-CN" i="1" kern="100">
                          <a:latin typeface="Cambria Math" panose="02040503050406030204" pitchFamily="18" charset="0"/>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𝑎</m:t>
                          </m:r>
                        </m:e>
                        <m:sub>
                          <m:r>
                            <a:rPr lang="en-US" altLang="zh-CN" i="1" kern="100">
                              <a:latin typeface="Cambria Math" panose="02040503050406030204" pitchFamily="18" charset="0"/>
                              <a:cs typeface="Times New Roman" panose="02020603050405020304" pitchFamily="18" charset="0"/>
                            </a:rPr>
                            <m:t>𝑗</m:t>
                          </m:r>
                        </m:sub>
                      </m:sSub>
                      <m:r>
                        <a:rPr lang="en-US" altLang="zh-CN" i="1" kern="100">
                          <a:latin typeface="Cambria Math" panose="02040503050406030204" pitchFamily="18" charset="0"/>
                          <a:cs typeface="Times New Roman" panose="02020603050405020304" pitchFamily="18" charset="0"/>
                        </a:rPr>
                        <m:t>)</m:t>
                      </m:r>
                      <m:nary>
                        <m:naryPr>
                          <m:chr m:val="∑"/>
                          <m:limLoc m:val="undOvr"/>
                          <m:supHide m:val="on"/>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cs typeface="Times New Roman" panose="02020603050405020304" pitchFamily="18" charset="0"/>
                            </a:rPr>
                            <m:t>𝑘</m:t>
                          </m:r>
                        </m:sub>
                        <m:sup/>
                        <m:e>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𝑤</m:t>
                              </m:r>
                            </m:e>
                            <m:sub>
                              <m:r>
                                <a:rPr lang="en-US" altLang="zh-CN" i="1" kern="100">
                                  <a:latin typeface="Cambria Math" panose="02040503050406030204" pitchFamily="18" charset="0"/>
                                  <a:cs typeface="Times New Roman" panose="02020603050405020304" pitchFamily="18" charset="0"/>
                                </a:rPr>
                                <m:t>𝑘𝑗</m:t>
                              </m:r>
                            </m:sub>
                          </m:sSub>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𝛿</m:t>
                              </m:r>
                            </m:e>
                            <m:sub>
                              <m:r>
                                <a:rPr lang="en-US" altLang="zh-CN" i="1" kern="100">
                                  <a:latin typeface="Cambria Math" panose="02040503050406030204" pitchFamily="18" charset="0"/>
                                  <a:cs typeface="Times New Roman" panose="02020603050405020304" pitchFamily="18" charset="0"/>
                                </a:rPr>
                                <m:t>𝑘</m:t>
                              </m:r>
                            </m:sub>
                          </m:sSub>
                        </m:e>
                      </m:nary>
                      <m:r>
                        <a:rPr lang="en-US" altLang="zh-CN" i="1" kern="100">
                          <a:latin typeface="Cambria Math" panose="02040503050406030204" pitchFamily="18" charset="0"/>
                          <a:cs typeface="Times New Roman" panose="02020603050405020304" pitchFamily="18" charset="0"/>
                        </a:rPr>
                        <m:t> </m:t>
                      </m:r>
                    </m:oMath>
                  </m:oMathPara>
                </a14:m>
                <a:endParaRPr lang="zh-CN" altLang="zh-CN" sz="1100" kern="100" dirty="0">
                  <a:latin typeface="Calibri" panose="020F0502020204030204" pitchFamily="34" charset="0"/>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𝑤</m:t>
                          </m:r>
                        </m:e>
                        <m:sub>
                          <m:r>
                            <a:rPr lang="en-US" altLang="zh-CN" i="1" kern="100">
                              <a:latin typeface="Cambria Math" panose="02040503050406030204" pitchFamily="18" charset="0"/>
                              <a:cs typeface="Times New Roman" panose="02020603050405020304" pitchFamily="18" charset="0"/>
                            </a:rPr>
                            <m:t>𝑗𝑖</m:t>
                          </m:r>
                        </m:sub>
                      </m:sSub>
                      <m:r>
                        <a:rPr lang="en-US" altLang="zh-CN" i="1" kern="100">
                          <a:latin typeface="Cambria Math" panose="02040503050406030204" pitchFamily="18" charset="0"/>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𝑤</m:t>
                          </m:r>
                        </m:e>
                        <m:sub>
                          <m:r>
                            <a:rPr lang="en-US" altLang="zh-CN" i="1" kern="100">
                              <a:latin typeface="Cambria Math" panose="02040503050406030204" pitchFamily="18" charset="0"/>
                              <a:cs typeface="Times New Roman" panose="02020603050405020304" pitchFamily="18" charset="0"/>
                            </a:rPr>
                            <m:t>𝑗𝑖</m:t>
                          </m:r>
                        </m:sub>
                      </m:sSub>
                      <m:r>
                        <a:rPr lang="en-US" altLang="zh-CN"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𝜇</m:t>
                      </m:r>
                      <m:r>
                        <a:rPr lang="en-US" altLang="zh-CN" i="1" kern="100">
                          <a:latin typeface="Cambria Math" panose="02040503050406030204" pitchFamily="18" charset="0"/>
                          <a:cs typeface="Times New Roman" panose="02020603050405020304" pitchFamily="18" charset="0"/>
                        </a:rPr>
                        <m:t>∗</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𝐸</m:t>
                          </m:r>
                        </m:num>
                        <m:den>
                          <m:r>
                            <a:rPr lang="en-US" altLang="zh-CN" i="1" kern="100">
                              <a:latin typeface="Cambria Math" panose="02040503050406030204" pitchFamily="18" charset="0"/>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𝑤</m:t>
                              </m:r>
                            </m:e>
                            <m:sub>
                              <m:r>
                                <a:rPr lang="en-US" altLang="zh-CN" i="1" kern="100">
                                  <a:latin typeface="Cambria Math" panose="02040503050406030204" pitchFamily="18" charset="0"/>
                                  <a:cs typeface="Times New Roman" panose="02020603050405020304" pitchFamily="18" charset="0"/>
                                </a:rPr>
                                <m:t>𝑗𝑖</m:t>
                              </m:r>
                            </m:sub>
                          </m:sSub>
                        </m:den>
                      </m:f>
                      <m:r>
                        <a:rPr lang="en-US" altLang="zh-CN" i="1" kern="100">
                          <a:latin typeface="Cambria Math" panose="02040503050406030204" pitchFamily="18" charset="0"/>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𝑤</m:t>
                          </m:r>
                        </m:e>
                        <m:sub>
                          <m:r>
                            <a:rPr lang="en-US" altLang="zh-CN" i="1" kern="100">
                              <a:latin typeface="Cambria Math" panose="02040503050406030204" pitchFamily="18" charset="0"/>
                              <a:cs typeface="Times New Roman" panose="02020603050405020304" pitchFamily="18" charset="0"/>
                            </a:rPr>
                            <m:t>𝑗𝑖</m:t>
                          </m:r>
                        </m:sub>
                      </m:sSub>
                      <m:r>
                        <a:rPr lang="en-US" altLang="zh-CN"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𝜇</m:t>
                      </m:r>
                      <m:r>
                        <a:rPr lang="en-US" altLang="zh-CN" i="1" kern="100">
                          <a:latin typeface="Cambria Math" panose="02040503050406030204" pitchFamily="18" charset="0"/>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𝛿</m:t>
                          </m:r>
                        </m:e>
                        <m:sub>
                          <m:r>
                            <a:rPr lang="en-US" altLang="zh-CN" i="1" kern="100">
                              <a:latin typeface="Cambria Math" panose="02040503050406030204" pitchFamily="18" charset="0"/>
                              <a:cs typeface="Times New Roman" panose="02020603050405020304" pitchFamily="18" charset="0"/>
                            </a:rPr>
                            <m:t>𝑗</m:t>
                          </m:r>
                        </m:sub>
                      </m:sSub>
                      <m:r>
                        <a:rPr lang="en-US" altLang="zh-CN" i="1" kern="100">
                          <a:latin typeface="Cambria Math" panose="02040503050406030204" pitchFamily="18" charset="0"/>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𝑧</m:t>
                          </m:r>
                        </m:e>
                        <m:sub>
                          <m:r>
                            <a:rPr lang="en-US" altLang="zh-CN" i="1" kern="100">
                              <a:latin typeface="Cambria Math" panose="02040503050406030204" pitchFamily="18" charset="0"/>
                              <a:cs typeface="Times New Roman" panose="02020603050405020304" pitchFamily="18" charset="0"/>
                            </a:rPr>
                            <m:t>𝑖</m:t>
                          </m:r>
                        </m:sub>
                      </m:sSub>
                    </m:oMath>
                  </m:oMathPara>
                </a14:m>
                <a:endParaRPr lang="zh-CN" altLang="zh-CN" sz="1100" kern="100" dirty="0">
                  <a:latin typeface="Calibri" panose="020F0502020204030204" pitchFamily="34" charset="0"/>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cs typeface="Times New Roman" panose="02020603050405020304" pitchFamily="18" charset="0"/>
                        </a:rPr>
                        <m:t>       =</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𝑤</m:t>
                          </m:r>
                        </m:e>
                        <m:sub>
                          <m:r>
                            <a:rPr lang="en-US" altLang="zh-CN" i="1" kern="100">
                              <a:latin typeface="Cambria Math" panose="02040503050406030204" pitchFamily="18" charset="0"/>
                              <a:cs typeface="Times New Roman" panose="02020603050405020304" pitchFamily="18" charset="0"/>
                            </a:rPr>
                            <m:t>𝑗𝑖</m:t>
                          </m:r>
                        </m:sub>
                      </m:sSub>
                      <m:r>
                        <a:rPr lang="en-US" altLang="zh-CN" kern="100">
                          <a:latin typeface="Cambria Math" panose="02040503050406030204" pitchFamily="18" charset="0"/>
                          <a:cs typeface="Times New Roman" panose="02020603050405020304" pitchFamily="18" charset="0"/>
                        </a:rPr>
                        <m:t>+</m:t>
                      </m:r>
                      <m:r>
                        <a:rPr lang="en-US" altLang="zh-CN" b="1" i="1" kern="100">
                          <a:solidFill>
                            <a:srgbClr val="7030A0"/>
                          </a:solidFill>
                          <a:latin typeface="Cambria Math" panose="02040503050406030204" pitchFamily="18" charset="0"/>
                          <a:cs typeface="Times New Roman" panose="02020603050405020304" pitchFamily="18" charset="0"/>
                        </a:rPr>
                        <m:t>𝝁</m:t>
                      </m:r>
                      <m:r>
                        <a:rPr lang="en-US" altLang="zh-CN" i="1" kern="100">
                          <a:latin typeface="Cambria Math" panose="02040503050406030204" pitchFamily="18" charset="0"/>
                          <a:cs typeface="Times New Roman" panose="02020603050405020304" pitchFamily="18" charset="0"/>
                        </a:rPr>
                        <m:t>∗</m:t>
                      </m:r>
                      <m:sSup>
                        <m:sSupPr>
                          <m:ctrlPr>
                            <a:rPr lang="zh-CN" altLang="zh-CN"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solidFill>
                                <a:srgbClr val="00B050"/>
                              </a:solidFill>
                              <a:latin typeface="Cambria Math" panose="02040503050406030204" pitchFamily="18" charset="0"/>
                              <a:cs typeface="Times New Roman" panose="02020603050405020304" pitchFamily="18" charset="0"/>
                            </a:rPr>
                            <m:t>𝒉</m:t>
                          </m:r>
                        </m:e>
                        <m:sup>
                          <m:r>
                            <a:rPr lang="en-US" altLang="zh-CN" b="1" i="1" kern="100">
                              <a:solidFill>
                                <a:srgbClr val="00B050"/>
                              </a:solidFill>
                              <a:latin typeface="Cambria Math" panose="02040503050406030204" pitchFamily="18" charset="0"/>
                              <a:cs typeface="Times New Roman" panose="02020603050405020304" pitchFamily="18" charset="0"/>
                            </a:rPr>
                            <m:t>′</m:t>
                          </m:r>
                        </m:sup>
                      </m:sSup>
                      <m:r>
                        <a:rPr lang="en-US" altLang="zh-CN" b="1" i="1" kern="100">
                          <a:solidFill>
                            <a:srgbClr val="00B050"/>
                          </a:solidFill>
                          <a:latin typeface="Cambria Math" panose="02040503050406030204" pitchFamily="18" charset="0"/>
                          <a:cs typeface="Times New Roman" panose="02020603050405020304" pitchFamily="18" charset="0"/>
                        </a:rPr>
                        <m:t>(</m:t>
                      </m:r>
                      <m:sSub>
                        <m:sSubPr>
                          <m:ctrlPr>
                            <a:rPr lang="zh-CN" altLang="zh-CN" b="1" i="1" kern="10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00B050"/>
                              </a:solidFill>
                              <a:latin typeface="Cambria Math" panose="02040503050406030204" pitchFamily="18" charset="0"/>
                              <a:cs typeface="Times New Roman" panose="02020603050405020304" pitchFamily="18" charset="0"/>
                            </a:rPr>
                            <m:t>𝒂</m:t>
                          </m:r>
                        </m:e>
                        <m:sub>
                          <m:r>
                            <a:rPr lang="en-US" altLang="zh-CN" b="1" i="1" kern="100">
                              <a:solidFill>
                                <a:srgbClr val="00B050"/>
                              </a:solidFill>
                              <a:latin typeface="Cambria Math" panose="02040503050406030204" pitchFamily="18" charset="0"/>
                              <a:cs typeface="Times New Roman" panose="02020603050405020304" pitchFamily="18" charset="0"/>
                            </a:rPr>
                            <m:t>𝒋</m:t>
                          </m:r>
                        </m:sub>
                      </m:sSub>
                      <m:r>
                        <a:rPr lang="en-US" altLang="zh-CN" b="1" i="1" kern="100">
                          <a:solidFill>
                            <a:srgbClr val="00B050"/>
                          </a:solidFill>
                          <a:latin typeface="Cambria Math" panose="02040503050406030204" pitchFamily="18" charset="0"/>
                          <a:cs typeface="Times New Roman" panose="02020603050405020304" pitchFamily="18" charset="0"/>
                        </a:rPr>
                        <m:t>)</m:t>
                      </m:r>
                      <m:nary>
                        <m:naryPr>
                          <m:chr m:val="∑"/>
                          <m:limLoc m:val="undOvr"/>
                          <m:supHide m:val="on"/>
                          <m:ctrlPr>
                            <a:rPr lang="zh-CN" altLang="zh-CN"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b="1" i="1" kern="100">
                              <a:solidFill>
                                <a:srgbClr val="FF0000"/>
                              </a:solidFill>
                              <a:latin typeface="Cambria Math" panose="02040503050406030204" pitchFamily="18" charset="0"/>
                              <a:cs typeface="Times New Roman" panose="02020603050405020304" pitchFamily="18" charset="0"/>
                            </a:rPr>
                            <m:t>𝒌</m:t>
                          </m:r>
                        </m:sub>
                        <m:sup/>
                        <m:e>
                          <m:sSub>
                            <m:sSubPr>
                              <m:ctrlPr>
                                <a:rPr lang="zh-CN" altLang="zh-CN"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FF0000"/>
                                  </a:solidFill>
                                  <a:latin typeface="Cambria Math" panose="02040503050406030204" pitchFamily="18" charset="0"/>
                                  <a:cs typeface="Times New Roman" panose="02020603050405020304" pitchFamily="18" charset="0"/>
                                </a:rPr>
                                <m:t>𝒘</m:t>
                              </m:r>
                            </m:e>
                            <m:sub>
                              <m:r>
                                <a:rPr lang="en-US" altLang="zh-CN" b="1" i="1" kern="100">
                                  <a:solidFill>
                                    <a:srgbClr val="FF0000"/>
                                  </a:solidFill>
                                  <a:latin typeface="Cambria Math" panose="02040503050406030204" pitchFamily="18" charset="0"/>
                                  <a:cs typeface="Times New Roman" panose="02020603050405020304" pitchFamily="18" charset="0"/>
                                </a:rPr>
                                <m:t>𝒌𝒋</m:t>
                              </m:r>
                            </m:sub>
                          </m:sSub>
                          <m:sSub>
                            <m:sSubPr>
                              <m:ctrlPr>
                                <a:rPr lang="zh-CN" altLang="zh-CN" b="1"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FF0000"/>
                                  </a:solidFill>
                                  <a:latin typeface="Cambria Math" panose="02040503050406030204" pitchFamily="18" charset="0"/>
                                  <a:cs typeface="Times New Roman" panose="02020603050405020304" pitchFamily="18" charset="0"/>
                                </a:rPr>
                                <m:t>𝜹</m:t>
                              </m:r>
                            </m:e>
                            <m:sub>
                              <m:r>
                                <a:rPr lang="en-US" altLang="zh-CN" b="1" i="1" kern="100">
                                  <a:solidFill>
                                    <a:srgbClr val="FF0000"/>
                                  </a:solidFill>
                                  <a:latin typeface="Cambria Math" panose="02040503050406030204" pitchFamily="18" charset="0"/>
                                  <a:cs typeface="Times New Roman" panose="02020603050405020304" pitchFamily="18" charset="0"/>
                                </a:rPr>
                                <m:t>𝒌</m:t>
                              </m:r>
                            </m:sub>
                          </m:sSub>
                        </m:e>
                      </m:nary>
                      <m:r>
                        <a:rPr lang="en-US" altLang="zh-CN" b="1" i="1" kern="100">
                          <a:latin typeface="Cambria Math" panose="02040503050406030204" pitchFamily="18" charset="0"/>
                          <a:cs typeface="Times New Roman" panose="02020603050405020304" pitchFamily="18" charset="0"/>
                        </a:rPr>
                        <m:t>∗</m:t>
                      </m:r>
                      <m:sSub>
                        <m:sSubPr>
                          <m:ctrlPr>
                            <a:rPr lang="zh-CN" altLang="zh-CN" b="1" i="1" kern="100">
                              <a:solidFill>
                                <a:srgbClr val="0070C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0070C0"/>
                              </a:solidFill>
                              <a:latin typeface="Cambria Math" panose="02040503050406030204" pitchFamily="18" charset="0"/>
                              <a:cs typeface="Times New Roman" panose="02020603050405020304" pitchFamily="18" charset="0"/>
                            </a:rPr>
                            <m:t>𝒛</m:t>
                          </m:r>
                        </m:e>
                        <m:sub>
                          <m:r>
                            <a:rPr lang="en-US" altLang="zh-CN" b="1" i="1" kern="100">
                              <a:solidFill>
                                <a:srgbClr val="0070C0"/>
                              </a:solidFill>
                              <a:latin typeface="Cambria Math" panose="02040503050406030204" pitchFamily="18" charset="0"/>
                              <a:cs typeface="Times New Roman" panose="02020603050405020304" pitchFamily="18" charset="0"/>
                            </a:rPr>
                            <m:t>𝒊</m:t>
                          </m:r>
                        </m:sub>
                      </m:sSub>
                    </m:oMath>
                  </m:oMathPara>
                </a14:m>
                <a:endParaRPr lang="zh-CN" altLang="zh-CN" sz="1100" kern="100" dirty="0">
                  <a:latin typeface="Calibri" panose="020F0502020204030204" pitchFamily="34" charset="0"/>
                  <a:cs typeface="Times New Roman" panose="02020603050405020304" pitchFamily="18" charset="0"/>
                </a:endParaRPr>
              </a:p>
            </p:txBody>
          </p:sp>
        </mc:Choice>
        <mc:Fallback xmlns="">
          <p:sp>
            <p:nvSpPr>
              <p:cNvPr id="45" name="矩形 44"/>
              <p:cNvSpPr>
                <a:spLocks noRot="1" noChangeAspect="1" noMove="1" noResize="1" noEditPoints="1" noAdjustHandles="1" noChangeArrowheads="1" noChangeShapeType="1" noTextEdit="1"/>
              </p:cNvSpPr>
              <p:nvPr/>
            </p:nvSpPr>
            <p:spPr>
              <a:xfrm>
                <a:off x="5836467" y="4508937"/>
                <a:ext cx="6096000" cy="2041328"/>
              </a:xfrm>
              <a:prstGeom prst="rect">
                <a:avLst/>
              </a:prstGeom>
              <a:blipFill rotWithShape="0">
                <a:blip r:embed="rId21"/>
                <a:stretch>
                  <a:fillRect/>
                </a:stretch>
              </a:blipFill>
            </p:spPr>
            <p:txBody>
              <a:bodyPr/>
              <a:lstStyle/>
              <a:p>
                <a:r>
                  <a:rPr lang="zh-CN" altLang="en-US">
                    <a:noFill/>
                  </a:rPr>
                  <a:t> </a:t>
                </a:r>
              </a:p>
            </p:txBody>
          </p:sp>
        </mc:Fallback>
      </mc:AlternateContent>
      <p:sp>
        <p:nvSpPr>
          <p:cNvPr id="37" name="椭圆 36"/>
          <p:cNvSpPr/>
          <p:nvPr/>
        </p:nvSpPr>
        <p:spPr>
          <a:xfrm>
            <a:off x="7587574" y="4508937"/>
            <a:ext cx="2577830" cy="760752"/>
          </a:xfrm>
          <a:prstGeom prst="ellipse">
            <a:avLst/>
          </a:prstGeom>
          <a:noFill/>
          <a:ln w="28575">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35315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26" grpId="0"/>
      <p:bldP spid="27" grpId="0"/>
      <p:bldP spid="28" grpId="0" animBg="1"/>
      <p:bldP spid="29" grpId="0" animBg="1"/>
      <p:bldP spid="31" grpId="0"/>
      <p:bldP spid="32" grpId="0" animBg="1"/>
      <p:bldP spid="33" grpId="0" animBg="1"/>
      <p:bldP spid="41" grpId="0"/>
      <p:bldP spid="42" grpId="0"/>
      <p:bldP spid="43" grpId="0"/>
      <p:bldP spid="44" grpId="0" animBg="1"/>
      <p:bldP spid="45" grpId="0"/>
      <p:bldP spid="37"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11648</TotalTime>
  <Words>6571</Words>
  <Application>Microsoft Office PowerPoint</Application>
  <PresentationFormat>宽屏</PresentationFormat>
  <Paragraphs>665</Paragraphs>
  <Slides>47</Slides>
  <Notes>32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47</vt:i4>
      </vt:variant>
    </vt:vector>
  </HeadingPairs>
  <TitlesOfParts>
    <vt:vector size="55" baseType="lpstr">
      <vt:lpstr>宋体</vt:lpstr>
      <vt:lpstr>Arial</vt:lpstr>
      <vt:lpstr>Calibri</vt:lpstr>
      <vt:lpstr>Calibri Light</vt:lpstr>
      <vt:lpstr>Cambria Math</vt:lpstr>
      <vt:lpstr>Times New Roman</vt:lpstr>
      <vt:lpstr>Wingdings</vt:lpstr>
      <vt:lpstr>Office 主题</vt:lpstr>
      <vt:lpstr>神经网络基础</vt:lpstr>
      <vt:lpstr>Agenda</vt:lpstr>
      <vt:lpstr>人脑视觉 1</vt:lpstr>
      <vt:lpstr>人脑视觉 2</vt:lpstr>
      <vt:lpstr>感知机&amp;多层感知机</vt:lpstr>
      <vt:lpstr>神经网络 – 结构</vt:lpstr>
      <vt:lpstr>神经网络训练 – 梯度下降</vt:lpstr>
      <vt:lpstr>神经网络训练 – BP算法</vt:lpstr>
      <vt:lpstr>神经网络训练 – BP算法</vt:lpstr>
      <vt:lpstr>神经网络训练 – BP算法</vt:lpstr>
      <vt:lpstr>神经网络组件—激活函数</vt:lpstr>
      <vt:lpstr>神经网络组件—损失函数</vt:lpstr>
      <vt:lpstr>神经网络组件—过拟合&amp;正则化</vt:lpstr>
      <vt:lpstr>神经网络组件—层基本操作</vt:lpstr>
      <vt:lpstr>神经网络组件—参数初始化</vt:lpstr>
      <vt:lpstr>神经网络组件—超参数选择</vt:lpstr>
      <vt:lpstr>神经网络组件—训练算法</vt:lpstr>
      <vt:lpstr>神经网络组件—训练算法</vt:lpstr>
      <vt:lpstr>神经网络组件—模型评估</vt:lpstr>
      <vt:lpstr>神经网络组件—fine-tuning </vt:lpstr>
      <vt:lpstr>神经网络组件—模型快照、保存和加载</vt:lpstr>
      <vt:lpstr>神经网络组件—模型预测</vt:lpstr>
      <vt:lpstr>神经网络组件—数据预处理</vt:lpstr>
      <vt:lpstr>神经网络组件—训练过程可视化</vt:lpstr>
      <vt:lpstr>深度学习模型—CNN</vt:lpstr>
      <vt:lpstr>CNN学习点</vt:lpstr>
      <vt:lpstr>深度学习模型—RNN</vt:lpstr>
      <vt:lpstr>深度学习模型—RNN</vt:lpstr>
      <vt:lpstr>深度学习模型—RNN</vt:lpstr>
      <vt:lpstr>RNN神经元变种LSTM</vt:lpstr>
      <vt:lpstr>RNN神经元变种LSTM</vt:lpstr>
      <vt:lpstr>RNN网络结构变种BiRNN &amp;&amp; DRNN</vt:lpstr>
      <vt:lpstr>RNN任务模型</vt:lpstr>
      <vt:lpstr>RNN-语言建模(Language Model)</vt:lpstr>
      <vt:lpstr>RNN学习点</vt:lpstr>
      <vt:lpstr>CNN和RNN对比</vt:lpstr>
      <vt:lpstr>神经网络训练 – BP局限性</vt:lpstr>
      <vt:lpstr>深度学习思想</vt:lpstr>
      <vt:lpstr>深度学习框架</vt:lpstr>
      <vt:lpstr>深度学习模型—Auto Encoder</vt:lpstr>
      <vt:lpstr>深度学习模型—Sparse Auto Encoder</vt:lpstr>
      <vt:lpstr>深度学习模型—Denoising Auto Encoder</vt:lpstr>
      <vt:lpstr>深度学习模型—RBM</vt:lpstr>
      <vt:lpstr>深度学习模型—DBN</vt:lpstr>
      <vt:lpstr>AutoEncoder学习点</vt:lpstr>
      <vt:lpstr>深度学习训练优化</vt:lpstr>
      <vt:lpstr>深度学习计算集群</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深度学习</dc:title>
  <dc:creator>mlinxiang(项小明)</dc:creator>
  <cp:lastModifiedBy>USER-</cp:lastModifiedBy>
  <cp:revision>373</cp:revision>
  <dcterms:created xsi:type="dcterms:W3CDTF">2015-10-09T09:13:44Z</dcterms:created>
  <dcterms:modified xsi:type="dcterms:W3CDTF">2019-06-06T08:34:00Z</dcterms:modified>
</cp:coreProperties>
</file>